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1"/>
  </p:notesMasterIdLst>
  <p:sldIdLst>
    <p:sldId id="256" r:id="rId2"/>
    <p:sldId id="282" r:id="rId3"/>
    <p:sldId id="270" r:id="rId4"/>
    <p:sldId id="287" r:id="rId5"/>
    <p:sldId id="311" r:id="rId6"/>
    <p:sldId id="312" r:id="rId7"/>
    <p:sldId id="316" r:id="rId8"/>
    <p:sldId id="314" r:id="rId9"/>
    <p:sldId id="319" r:id="rId10"/>
    <p:sldId id="320" r:id="rId11"/>
    <p:sldId id="322" r:id="rId12"/>
    <p:sldId id="323" r:id="rId13"/>
    <p:sldId id="327" r:id="rId14"/>
    <p:sldId id="324" r:id="rId15"/>
    <p:sldId id="325" r:id="rId16"/>
    <p:sldId id="326" r:id="rId17"/>
    <p:sldId id="365" r:id="rId18"/>
    <p:sldId id="308" r:id="rId19"/>
    <p:sldId id="36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8" autoAdjust="0"/>
    <p:restoredTop sz="94660"/>
  </p:normalViewPr>
  <p:slideViewPr>
    <p:cSldViewPr snapToGrid="0">
      <p:cViewPr varScale="1">
        <p:scale>
          <a:sx n="82" d="100"/>
          <a:sy n="82" d="100"/>
        </p:scale>
        <p:origin x="682" y="72"/>
      </p:cViewPr>
      <p:guideLst/>
    </p:cSldViewPr>
  </p:slideViewPr>
  <p:notesTextViewPr>
    <p:cViewPr>
      <p:scale>
        <a:sx n="1" d="1"/>
        <a:sy n="1" d="1"/>
      </p:scale>
      <p:origin x="0" y="0"/>
    </p:cViewPr>
  </p:notesTextViewPr>
  <p:sorterViewPr>
    <p:cViewPr>
      <p:scale>
        <a:sx n="70" d="100"/>
        <a:sy n="70" d="100"/>
      </p:scale>
      <p:origin x="0" y="-77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522D01-EFD7-48D7-AE45-BADCD7119D30}" type="datetimeFigureOut">
              <a:rPr lang="en-US" smtClean="0"/>
              <a:t>11/8/2023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702CF6-95EC-46E1-AB55-30679AB80BE2}" type="slidenum">
              <a:rPr lang="en-US" smtClean="0"/>
              <a:t>‹#›</a:t>
            </a:fld>
            <a:endParaRPr lang="en-US"/>
          </a:p>
        </p:txBody>
      </p:sp>
    </p:spTree>
    <p:extLst>
      <p:ext uri="{BB962C8B-B14F-4D97-AF65-F5344CB8AC3E}">
        <p14:creationId xmlns:p14="http://schemas.microsoft.com/office/powerpoint/2010/main" val="1770268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9ED00B3-B0EF-5DD8-EA15-4BD86EC14D32}"/>
              </a:ext>
            </a:extLst>
          </p:cNvPr>
          <p:cNvSpPr>
            <a:spLocks noGrp="1" noChangeArrowheads="1"/>
          </p:cNvSpPr>
          <p:nvPr>
            <p:ph type="sldNum" sz="quarter" idx="5"/>
          </p:nvPr>
        </p:nvSpPr>
        <p:spPr>
          <a:ln/>
        </p:spPr>
        <p:txBody>
          <a:bodyPr/>
          <a:lstStyle/>
          <a:p>
            <a:fld id="{FA65AB3C-C966-45E4-AAD1-AFCB439E4818}" type="slidenum">
              <a:rPr lang="en-US" altLang="en-US"/>
              <a:pPr/>
              <a:t>2</a:t>
            </a:fld>
            <a:endParaRPr lang="en-US" altLang="en-US"/>
          </a:p>
        </p:txBody>
      </p:sp>
      <p:sp>
        <p:nvSpPr>
          <p:cNvPr id="220162" name="Rectangle 2">
            <a:extLst>
              <a:ext uri="{FF2B5EF4-FFF2-40B4-BE49-F238E27FC236}">
                <a16:creationId xmlns:a16="http://schemas.microsoft.com/office/drawing/2014/main" id="{E31B6ECF-C4A3-DE84-6C13-6CACC066EE40}"/>
              </a:ext>
            </a:extLst>
          </p:cNvPr>
          <p:cNvSpPr>
            <a:spLocks noChangeArrowheads="1" noTextEdit="1"/>
          </p:cNvSpPr>
          <p:nvPr>
            <p:ph type="sldImg"/>
          </p:nvPr>
        </p:nvSpPr>
        <p:spPr>
          <a:ln/>
        </p:spPr>
      </p:sp>
      <p:sp>
        <p:nvSpPr>
          <p:cNvPr id="220163" name="Rectangle 3">
            <a:extLst>
              <a:ext uri="{FF2B5EF4-FFF2-40B4-BE49-F238E27FC236}">
                <a16:creationId xmlns:a16="http://schemas.microsoft.com/office/drawing/2014/main" id="{0F86AF46-EAE2-E8FB-4426-38000038BBBA}"/>
              </a:ext>
            </a:extLst>
          </p:cNvPr>
          <p:cNvSpPr>
            <a:spLocks noGrp="1" noChangeArrowheads="1"/>
          </p:cNvSpPr>
          <p:nvPr>
            <p:ph type="body" idx="1"/>
          </p:nvPr>
        </p:nvSpPr>
        <p:spPr/>
        <p:txBody>
          <a:bodyPr/>
          <a:lstStyle/>
          <a:p>
            <a:r>
              <a:rPr lang="en-US" altLang="en-US"/>
              <a:t>This presentation is divided into two main parts.  The first is an introduction to the concepts and tools of Green Engineering (GE) and of Inherent Safety (IS).  Comparisons and  differences between GE and IS will also be discussed.  The second part describes in some detail a systematic and hierarchical framework for the design, assessment, and improvement of chemical processes using environmental impacts as design objectives.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C267CE8-E2C7-DD5A-2A3E-033F492F008D}"/>
              </a:ext>
            </a:extLst>
          </p:cNvPr>
          <p:cNvSpPr>
            <a:spLocks noGrp="1" noChangeArrowheads="1"/>
          </p:cNvSpPr>
          <p:nvPr>
            <p:ph type="sldNum" sz="quarter" idx="5"/>
          </p:nvPr>
        </p:nvSpPr>
        <p:spPr>
          <a:ln/>
        </p:spPr>
        <p:txBody>
          <a:bodyPr/>
          <a:lstStyle/>
          <a:p>
            <a:fld id="{5B393427-EFF7-4390-A4B3-2AE12ACF8C68}" type="slidenum">
              <a:rPr lang="en-US" altLang="en-US"/>
              <a:pPr/>
              <a:t>11</a:t>
            </a:fld>
            <a:endParaRPr lang="en-US" altLang="en-US"/>
          </a:p>
        </p:txBody>
      </p:sp>
      <p:sp>
        <p:nvSpPr>
          <p:cNvPr id="115714" name="Rectangle 2">
            <a:extLst>
              <a:ext uri="{FF2B5EF4-FFF2-40B4-BE49-F238E27FC236}">
                <a16:creationId xmlns:a16="http://schemas.microsoft.com/office/drawing/2014/main" id="{569F29C1-48A6-9623-566A-88288EC2F0A4}"/>
              </a:ext>
            </a:extLst>
          </p:cNvPr>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5715" name="Rectangle 3">
            <a:extLst>
              <a:ext uri="{FF2B5EF4-FFF2-40B4-BE49-F238E27FC236}">
                <a16:creationId xmlns:a16="http://schemas.microsoft.com/office/drawing/2014/main" id="{1E34C600-16DF-2E49-2E57-4D76870520FD}"/>
              </a:ext>
            </a:extLst>
          </p:cNvPr>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en-US"/>
              <a:t>The definition of Inherent Safety emphasizes hazards elimination and reduction, in much the same way that GE stresses risk reduction for human health effects and for the environment.  The approach is much the same, yet the targets are different.  In IS, the target is protection of workers at the facility while GE targets the protection of the environment and general population.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9EE1E72-4A64-FF44-59B5-6D1B338A1191}"/>
              </a:ext>
            </a:extLst>
          </p:cNvPr>
          <p:cNvSpPr>
            <a:spLocks noGrp="1" noChangeArrowheads="1"/>
          </p:cNvSpPr>
          <p:nvPr>
            <p:ph type="sldNum" sz="quarter" idx="5"/>
          </p:nvPr>
        </p:nvSpPr>
        <p:spPr>
          <a:ln/>
        </p:spPr>
        <p:txBody>
          <a:bodyPr/>
          <a:lstStyle/>
          <a:p>
            <a:fld id="{7B8AA901-334A-46BF-9B5D-80E021FD46E2}" type="slidenum">
              <a:rPr lang="en-US" altLang="en-US"/>
              <a:pPr/>
              <a:t>12</a:t>
            </a:fld>
            <a:endParaRPr lang="en-US" altLang="en-US"/>
          </a:p>
        </p:txBody>
      </p:sp>
      <p:sp>
        <p:nvSpPr>
          <p:cNvPr id="117762" name="Rectangle 2">
            <a:extLst>
              <a:ext uri="{FF2B5EF4-FFF2-40B4-BE49-F238E27FC236}">
                <a16:creationId xmlns:a16="http://schemas.microsoft.com/office/drawing/2014/main" id="{6D284BF9-3105-5CD2-5D01-8D306BFD4374}"/>
              </a:ext>
            </a:extLst>
          </p:cNvPr>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7763" name="Rectangle 3">
            <a:extLst>
              <a:ext uri="{FF2B5EF4-FFF2-40B4-BE49-F238E27FC236}">
                <a16:creationId xmlns:a16="http://schemas.microsoft.com/office/drawing/2014/main" id="{73F5750A-2847-649E-3107-D05EBCEA3A49}"/>
              </a:ext>
            </a:extLst>
          </p:cNvPr>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en-US">
                <a:latin typeface="Arial Unicode MS" panose="020B0604020202020204" pitchFamily="34" charset="-128"/>
              </a:rPr>
              <a:t>This slide and the next show the main concepts of IS.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70922FB-2FA3-E145-1CF6-DA0A1B60FC3C}"/>
              </a:ext>
            </a:extLst>
          </p:cNvPr>
          <p:cNvSpPr>
            <a:spLocks noGrp="1" noChangeArrowheads="1"/>
          </p:cNvSpPr>
          <p:nvPr>
            <p:ph type="sldNum" sz="quarter" idx="5"/>
          </p:nvPr>
        </p:nvSpPr>
        <p:spPr>
          <a:ln/>
        </p:spPr>
        <p:txBody>
          <a:bodyPr/>
          <a:lstStyle/>
          <a:p>
            <a:fld id="{9CDF0A86-AE41-419A-AE83-F06F66A73619}" type="slidenum">
              <a:rPr lang="en-US" altLang="en-US"/>
              <a:pPr/>
              <a:t>13</a:t>
            </a:fld>
            <a:endParaRPr lang="en-US" altLang="en-US"/>
          </a:p>
        </p:txBody>
      </p:sp>
      <p:sp>
        <p:nvSpPr>
          <p:cNvPr id="125954" name="Rectangle 2">
            <a:extLst>
              <a:ext uri="{FF2B5EF4-FFF2-40B4-BE49-F238E27FC236}">
                <a16:creationId xmlns:a16="http://schemas.microsoft.com/office/drawing/2014/main" id="{3C99BD38-B122-1B16-52BE-25F528991F19}"/>
              </a:ext>
            </a:extLst>
          </p:cNvPr>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5955" name="Rectangle 3">
            <a:extLst>
              <a:ext uri="{FF2B5EF4-FFF2-40B4-BE49-F238E27FC236}">
                <a16:creationId xmlns:a16="http://schemas.microsoft.com/office/drawing/2014/main" id="{64DDE9BA-D0AE-A5C5-A1F9-322AA7D99A33}"/>
              </a:ext>
            </a:extLst>
          </p:cNvPr>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latin typeface="Arial Unicode MS" panose="020B060402020202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02098C5-0D15-0499-7004-4A773F377330}"/>
              </a:ext>
            </a:extLst>
          </p:cNvPr>
          <p:cNvSpPr>
            <a:spLocks noGrp="1" noChangeArrowheads="1"/>
          </p:cNvSpPr>
          <p:nvPr>
            <p:ph type="sldNum" sz="quarter" idx="5"/>
          </p:nvPr>
        </p:nvSpPr>
        <p:spPr>
          <a:ln/>
        </p:spPr>
        <p:txBody>
          <a:bodyPr/>
          <a:lstStyle/>
          <a:p>
            <a:fld id="{EC561DC6-0CCC-418A-A6A7-4FF5ECCA98B9}" type="slidenum">
              <a:rPr lang="en-US" altLang="en-US"/>
              <a:pPr/>
              <a:t>14</a:t>
            </a:fld>
            <a:endParaRPr lang="en-US" altLang="en-US"/>
          </a:p>
        </p:txBody>
      </p:sp>
      <p:sp>
        <p:nvSpPr>
          <p:cNvPr id="119810" name="Rectangle 2">
            <a:extLst>
              <a:ext uri="{FF2B5EF4-FFF2-40B4-BE49-F238E27FC236}">
                <a16:creationId xmlns:a16="http://schemas.microsoft.com/office/drawing/2014/main" id="{C86A34E6-68CB-CA30-5681-B7501255F6D5}"/>
              </a:ext>
            </a:extLst>
          </p:cNvPr>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9811" name="Rectangle 3">
            <a:extLst>
              <a:ext uri="{FF2B5EF4-FFF2-40B4-BE49-F238E27FC236}">
                <a16:creationId xmlns:a16="http://schemas.microsoft.com/office/drawing/2014/main" id="{D80A5DA6-3C46-B219-EBBD-E78B51BC2D33}"/>
              </a:ext>
            </a:extLst>
          </p:cNvPr>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en-US">
                <a:latin typeface="Arial Unicode MS" panose="020B0604020202020204" pitchFamily="34" charset="-128"/>
              </a:rPr>
              <a:t>This table shows strong overlap in concepts of IS and GE.  Substitution is a clear example of a concept that overlaps IS and GE.  Moderation has a greater relevance to IS than to GE, yet when the process conditions that achieve moderation also improve reaction conversions or reduce process emissions, then there will be a strong GE overlap.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CC997AA-8EA0-B4B0-0034-354876ECF7A5}"/>
              </a:ext>
            </a:extLst>
          </p:cNvPr>
          <p:cNvSpPr>
            <a:spLocks noGrp="1" noChangeArrowheads="1"/>
          </p:cNvSpPr>
          <p:nvPr>
            <p:ph type="sldNum" sz="quarter" idx="5"/>
          </p:nvPr>
        </p:nvSpPr>
        <p:spPr>
          <a:ln/>
        </p:spPr>
        <p:txBody>
          <a:bodyPr/>
          <a:lstStyle/>
          <a:p>
            <a:fld id="{5AB2C174-6604-4645-999E-459B7F79B711}" type="slidenum">
              <a:rPr lang="en-US" altLang="en-US"/>
              <a:pPr/>
              <a:t>15</a:t>
            </a:fld>
            <a:endParaRPr lang="en-US" altLang="en-US"/>
          </a:p>
        </p:txBody>
      </p:sp>
      <p:sp>
        <p:nvSpPr>
          <p:cNvPr id="121858" name="Rectangle 2">
            <a:extLst>
              <a:ext uri="{FF2B5EF4-FFF2-40B4-BE49-F238E27FC236}">
                <a16:creationId xmlns:a16="http://schemas.microsoft.com/office/drawing/2014/main" id="{4D42E198-A9D9-21B9-FFA1-892D7377FF24}"/>
              </a:ext>
            </a:extLst>
          </p:cNvPr>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1859" name="Rectangle 3">
            <a:extLst>
              <a:ext uri="{FF2B5EF4-FFF2-40B4-BE49-F238E27FC236}">
                <a16:creationId xmlns:a16="http://schemas.microsoft.com/office/drawing/2014/main" id="{BA992F1B-FD50-F58A-25C1-0CA8DC98DE00}"/>
              </a:ext>
            </a:extLst>
          </p:cNvPr>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en-US">
                <a:cs typeface="Times New Roman" panose="02020603050405020304" pitchFamily="18" charset="0"/>
              </a:rPr>
              <a:t>Inherent safer design and green engineering design both encourage the use of benign and less hazardous materials in the process.</a:t>
            </a:r>
            <a:r>
              <a:rPr lang="en-US" altLang="zh-CN">
                <a:ea typeface="SimSun" panose="02010600030101010101" pitchFamily="2" charset="-122"/>
              </a:rPr>
              <a:t> Examples include the use of environmentally benign and less toxic solvents, fuels, and other raw materials.</a:t>
            </a:r>
            <a:r>
              <a:rPr lang="en-US" altLang="zh-CN">
                <a:latin typeface="Arial Unicode MS" panose="020B0604020202020204" pitchFamily="34" charset="-128"/>
                <a:ea typeface="SimSun" panose="02010600030101010101" pitchFamily="2" charset="-122"/>
              </a:rPr>
              <a:t> </a:t>
            </a:r>
            <a:r>
              <a:rPr lang="en-US" altLang="en-US">
                <a:cs typeface="Times New Roman" panose="02020603050405020304" pitchFamily="18" charset="0"/>
              </a:rPr>
              <a:t>Both focus on in-process reduction, rather than accepting the hazards/pollution and implementing layers of protection/treatment to control them. </a:t>
            </a:r>
            <a:r>
              <a:rPr lang="en-US" altLang="en-US">
                <a:ea typeface="SimSun" panose="02010600030101010101" pitchFamily="2" charset="-122"/>
              </a:rPr>
              <a:t>The resulting process and product improvements are often beneficial from both environmental and process safety perspectives. </a:t>
            </a:r>
            <a:r>
              <a:rPr lang="en-US" altLang="zh-CN">
                <a:ea typeface="SimSun" panose="02010600030101010101" pitchFamily="2" charset="-122"/>
              </a:rPr>
              <a:t>Both inherent safer design and green engineering design adopt life-cycle approach, although its use in GE is perhaps more common.  When implemented early in design, both GE and IS are the most effective.   </a:t>
            </a:r>
            <a:endParaRPr lang="en-US" altLang="en-US">
              <a:ea typeface="SimSun" panose="02010600030101010101" pitchFamily="2"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122EA69-DF91-6F17-FC8E-7C7F215E8623}"/>
              </a:ext>
            </a:extLst>
          </p:cNvPr>
          <p:cNvSpPr>
            <a:spLocks noGrp="1" noChangeArrowheads="1"/>
          </p:cNvSpPr>
          <p:nvPr>
            <p:ph type="sldNum" sz="quarter" idx="5"/>
          </p:nvPr>
        </p:nvSpPr>
        <p:spPr>
          <a:ln/>
        </p:spPr>
        <p:txBody>
          <a:bodyPr/>
          <a:lstStyle/>
          <a:p>
            <a:fld id="{591CC378-DEFB-4DCE-8F93-ED9B0A9D5C24}" type="slidenum">
              <a:rPr lang="en-US" altLang="en-US"/>
              <a:pPr/>
              <a:t>16</a:t>
            </a:fld>
            <a:endParaRPr lang="en-US" altLang="en-US"/>
          </a:p>
        </p:txBody>
      </p:sp>
      <p:sp>
        <p:nvSpPr>
          <p:cNvPr id="123906" name="Rectangle 2">
            <a:extLst>
              <a:ext uri="{FF2B5EF4-FFF2-40B4-BE49-F238E27FC236}">
                <a16:creationId xmlns:a16="http://schemas.microsoft.com/office/drawing/2014/main" id="{57416A2B-C0EF-9B8B-209F-FE7DCB81BEA0}"/>
              </a:ext>
            </a:extLst>
          </p:cNvPr>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3907" name="Rectangle 3">
            <a:extLst>
              <a:ext uri="{FF2B5EF4-FFF2-40B4-BE49-F238E27FC236}">
                <a16:creationId xmlns:a16="http://schemas.microsoft.com/office/drawing/2014/main" id="{630F311A-02D5-4B3D-EA7D-0D583C9815C2}"/>
              </a:ext>
            </a:extLst>
          </p:cNvPr>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en-US">
                <a:cs typeface="Times New Roman" panose="02020603050405020304" pitchFamily="18" charset="0"/>
              </a:rPr>
              <a:t>Inherently Safety tends to focus only on the chemical processing stage of the life cycle of the chemical product while Green Engineering attempts to </a:t>
            </a:r>
            <a:r>
              <a:rPr lang="en-US" altLang="en-US">
                <a:ea typeface="SimSun" panose="02010600030101010101" pitchFamily="2" charset="-122"/>
              </a:rPr>
              <a:t>minimize environmental impacts throughout the life cycle</a:t>
            </a:r>
            <a:r>
              <a:rPr lang="en-US" altLang="en-US">
                <a:cs typeface="Times New Roman" panose="02020603050405020304" pitchFamily="18" charset="0"/>
              </a:rPr>
              <a:t>. GE and IS may conflict.  </a:t>
            </a:r>
            <a:r>
              <a:rPr lang="en-US" altLang="en-US">
                <a:ea typeface="SimSun" panose="02010600030101010101" pitchFamily="2" charset="-122"/>
              </a:rPr>
              <a:t>Examples include process simplification versus internal recycle (which in itself adds complexity to a process)</a:t>
            </a:r>
            <a:r>
              <a:rPr lang="en-US" altLang="en-US">
                <a:cs typeface="Times New Roman" panose="02020603050405020304" pitchFamily="18" charset="0"/>
              </a:rPr>
              <a:t>.  The </a:t>
            </a:r>
            <a:r>
              <a:rPr lang="en-US" altLang="en-US">
                <a:ea typeface="SimSun" panose="02010600030101010101" pitchFamily="2" charset="-122"/>
              </a:rPr>
              <a:t>primary concern in process safety is eliminating accidents, both catastrophic failures of process equipment and smaller accidents to workers, as well as minimizing risks to chronic releases to toxic chemicals. On the other hand, the number of environmental impacts that a chemical process or product can have is much larger in comparison.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7D6327F-95AD-1DCC-54F5-4CA554607AF6}"/>
              </a:ext>
            </a:extLst>
          </p:cNvPr>
          <p:cNvSpPr>
            <a:spLocks noGrp="1" noChangeArrowheads="1"/>
          </p:cNvSpPr>
          <p:nvPr>
            <p:ph type="sldNum" sz="quarter" idx="5"/>
          </p:nvPr>
        </p:nvSpPr>
        <p:spPr>
          <a:ln/>
        </p:spPr>
        <p:txBody>
          <a:bodyPr/>
          <a:lstStyle/>
          <a:p>
            <a:fld id="{F28FE97A-1075-40A6-9F19-FB801127C194}" type="slidenum">
              <a:rPr lang="en-US" altLang="en-US"/>
              <a:pPr/>
              <a:t>17</a:t>
            </a:fld>
            <a:endParaRPr lang="en-US" altLang="en-US"/>
          </a:p>
        </p:txBody>
      </p:sp>
      <p:sp>
        <p:nvSpPr>
          <p:cNvPr id="202754" name="Rectangle 2">
            <a:extLst>
              <a:ext uri="{FF2B5EF4-FFF2-40B4-BE49-F238E27FC236}">
                <a16:creationId xmlns:a16="http://schemas.microsoft.com/office/drawing/2014/main" id="{1AD803E1-B5C0-5C38-AA17-A0ED30B059B6}"/>
              </a:ext>
            </a:extLst>
          </p:cNvPr>
          <p:cNvSpPr>
            <a:spLocks noChangeArrowheads="1" noTextEdit="1"/>
          </p:cNvSpPr>
          <p:nvPr>
            <p:ph type="sldImg"/>
          </p:nvPr>
        </p:nvSpPr>
        <p:spPr>
          <a:ln/>
        </p:spPr>
      </p:sp>
      <p:sp>
        <p:nvSpPr>
          <p:cNvPr id="202755" name="Rectangle 3">
            <a:extLst>
              <a:ext uri="{FF2B5EF4-FFF2-40B4-BE49-F238E27FC236}">
                <a16:creationId xmlns:a16="http://schemas.microsoft.com/office/drawing/2014/main" id="{B06B9449-F190-0355-F6CD-AA203FE43804}"/>
              </a:ext>
            </a:extLst>
          </p:cNvPr>
          <p:cNvSpPr>
            <a:spLocks noGrp="1" noChangeArrowheads="1"/>
          </p:cNvSpPr>
          <p:nvPr>
            <p:ph type="body" idx="1"/>
          </p:nvPr>
        </p:nvSpPr>
        <p:spPr/>
        <p:txBody>
          <a:bodyPr/>
          <a:lstStyle/>
          <a:p>
            <a:r>
              <a:rPr lang="en-US" altLang="en-US"/>
              <a:t>Having covered some introductory concepts of GE in the previous slides, the purpose of this next section is to introduce a hierarchical approach for incorporating environmental impacts in the design of chemical processes.  This will be accomplished using a case study  design of maleic anhydride production from either benzene or n-butane.  Our goal will be to determine which of these routes for production of MA is the least harmful to the environment and the most economical.  As we proceed, several topics will be covered, including the hierarchical approach for environmentally-conscious design (ECD) with three “tiers” of environmental impact assessment, a framework for calculating impacts and the models used for this purpose, and key results from the case study.</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8CF08D9-7333-843F-89AD-F06C7D9D1BB1}"/>
              </a:ext>
            </a:extLst>
          </p:cNvPr>
          <p:cNvSpPr>
            <a:spLocks noGrp="1" noChangeArrowheads="1"/>
          </p:cNvSpPr>
          <p:nvPr>
            <p:ph type="sldNum" sz="quarter" idx="5"/>
          </p:nvPr>
        </p:nvSpPr>
        <p:spPr>
          <a:ln/>
        </p:spPr>
        <p:txBody>
          <a:bodyPr/>
          <a:lstStyle/>
          <a:p>
            <a:fld id="{B07E6A20-E6C7-4D46-978E-09B93FE152F6}" type="slidenum">
              <a:rPr lang="en-US" altLang="en-US"/>
              <a:pPr/>
              <a:t>18</a:t>
            </a:fld>
            <a:endParaRPr lang="en-US" altLang="en-US"/>
          </a:p>
        </p:txBody>
      </p:sp>
      <p:sp>
        <p:nvSpPr>
          <p:cNvPr id="74754" name="Rectangle 2">
            <a:extLst>
              <a:ext uri="{FF2B5EF4-FFF2-40B4-BE49-F238E27FC236}">
                <a16:creationId xmlns:a16="http://schemas.microsoft.com/office/drawing/2014/main" id="{11F5BF1A-1A3C-48F4-B66E-A71D68E6B6AC}"/>
              </a:ext>
            </a:extLst>
          </p:cNvPr>
          <p:cNvSpPr>
            <a:spLocks noChangeArrowheads="1" noTextEdit="1"/>
          </p:cNvSpPr>
          <p:nvPr>
            <p:ph type="sldImg"/>
          </p:nvPr>
        </p:nvSpPr>
        <p:spPr>
          <a:ln/>
        </p:spPr>
      </p:sp>
      <p:sp>
        <p:nvSpPr>
          <p:cNvPr id="74755" name="Rectangle 3">
            <a:extLst>
              <a:ext uri="{FF2B5EF4-FFF2-40B4-BE49-F238E27FC236}">
                <a16:creationId xmlns:a16="http://schemas.microsoft.com/office/drawing/2014/main" id="{9B358743-5A58-2A97-404D-29E41524C7AA}"/>
              </a:ext>
            </a:extLst>
          </p:cNvPr>
          <p:cNvSpPr>
            <a:spLocks noGrp="1" noChangeArrowheads="1"/>
          </p:cNvSpPr>
          <p:nvPr>
            <p:ph type="body" idx="1"/>
          </p:nvPr>
        </p:nvSpPr>
        <p:spPr/>
        <p:txBody>
          <a:bodyPr/>
          <a:lstStyle/>
          <a:p>
            <a:r>
              <a:rPr lang="en-US" altLang="en-US"/>
              <a:t>In the design of chemical products and processes, environmental impacts must include all stages in the life cycle.  </a:t>
            </a:r>
            <a:r>
              <a:rPr lang="en-US" altLang="en-US" u="sng"/>
              <a:t>Premaunfacturing</a:t>
            </a:r>
            <a:r>
              <a:rPr lang="en-US" altLang="en-US"/>
              <a:t> impacts include all environmental burdens required to extract materials from the environment, refine, and transport them to the manufacturing facility.  Impacts of </a:t>
            </a:r>
            <a:r>
              <a:rPr lang="en-US" altLang="en-US" u="sng"/>
              <a:t>chemical manufacturing</a:t>
            </a:r>
            <a:r>
              <a:rPr lang="en-US" altLang="en-US"/>
              <a:t> include additional energy consumption and emissions from all activities at the manufacturing facilities.  </a:t>
            </a:r>
            <a:r>
              <a:rPr lang="en-US" altLang="en-US" u="sng"/>
              <a:t>Post chemical manufacturing</a:t>
            </a:r>
            <a:r>
              <a:rPr lang="en-US" altLang="en-US"/>
              <a:t> impacts involve the use of the chemical product, its possible reuse or recycle, treatment, and disposal.  Pollutant releases from all of these activities will have impacts on multiple environmental media and and on human health.  The main focus of this presentation is the assessment of environmental impacts during the chemical manufacturing stage of the life-cycle.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C27DE2F-0103-C2C1-87B9-4D128E90D9AE}"/>
              </a:ext>
            </a:extLst>
          </p:cNvPr>
          <p:cNvSpPr>
            <a:spLocks noGrp="1" noChangeArrowheads="1"/>
          </p:cNvSpPr>
          <p:nvPr>
            <p:ph type="sldNum" sz="quarter" idx="5"/>
          </p:nvPr>
        </p:nvSpPr>
        <p:spPr>
          <a:ln/>
        </p:spPr>
        <p:txBody>
          <a:bodyPr/>
          <a:lstStyle/>
          <a:p>
            <a:fld id="{482167EF-F106-4430-A86F-8FD9FF9476D6}" type="slidenum">
              <a:rPr lang="en-US" altLang="en-US"/>
              <a:pPr/>
              <a:t>19</a:t>
            </a:fld>
            <a:endParaRPr lang="en-US" altLang="en-US"/>
          </a:p>
        </p:txBody>
      </p:sp>
      <p:sp>
        <p:nvSpPr>
          <p:cNvPr id="200706" name="Rectangle 2">
            <a:extLst>
              <a:ext uri="{FF2B5EF4-FFF2-40B4-BE49-F238E27FC236}">
                <a16:creationId xmlns:a16="http://schemas.microsoft.com/office/drawing/2014/main" id="{3F03690F-573D-69A2-71A2-04F1D9F0D702}"/>
              </a:ext>
            </a:extLst>
          </p:cNvPr>
          <p:cNvSpPr>
            <a:spLocks noChangeArrowheads="1" noTextEdit="1"/>
          </p:cNvSpPr>
          <p:nvPr>
            <p:ph type="sldImg"/>
          </p:nvPr>
        </p:nvSpPr>
        <p:spPr bwMode="auto">
          <a:xfrm>
            <a:off x="1143000" y="684213"/>
            <a:ext cx="4573588" cy="3430587"/>
          </a:xfrm>
          <a:prstGeom prst="rect">
            <a:avLst/>
          </a:prstGeom>
          <a:solidFill>
            <a:srgbClr val="FFFFFF"/>
          </a:solidFill>
          <a:ln>
            <a:solidFill>
              <a:srgbClr val="000000"/>
            </a:solidFill>
            <a:miter lim="800000"/>
            <a:headEnd/>
            <a:tailEnd/>
          </a:ln>
        </p:spPr>
      </p:sp>
      <p:sp>
        <p:nvSpPr>
          <p:cNvPr id="200707" name="Rectangle 3">
            <a:extLst>
              <a:ext uri="{FF2B5EF4-FFF2-40B4-BE49-F238E27FC236}">
                <a16:creationId xmlns:a16="http://schemas.microsoft.com/office/drawing/2014/main" id="{C558D747-A539-FF9D-42D7-BCA8A8CA76FE}"/>
              </a:ext>
            </a:extLst>
          </p:cNvPr>
          <p:cNvSpPr>
            <a:spLocks noChangeArrowheads="1"/>
          </p:cNvSpPr>
          <p:nvPr>
            <p:ph type="body" idx="1"/>
          </p:nvPr>
        </p:nvSpPr>
        <p:spPr bwMode="auto">
          <a:xfrm>
            <a:off x="914400" y="4343400"/>
            <a:ext cx="5029200" cy="4116388"/>
          </a:xfrm>
          <a:prstGeom prst="rect">
            <a:avLst/>
          </a:prstGeom>
          <a:solidFill>
            <a:srgbClr val="FFFFFF"/>
          </a:solidFill>
          <a:ln>
            <a:solidFill>
              <a:srgbClr val="000000"/>
            </a:solidFill>
            <a:miter lim="800000"/>
            <a:headEnd/>
            <a:tailEnd/>
          </a:ln>
        </p:spPr>
        <p:txBody>
          <a:bodyPr/>
          <a:lstStyle/>
          <a:p>
            <a:r>
              <a:rPr lang="de-DE" altLang="en-US"/>
              <a:t>ECD requires a core set of process design and analysis tools and a framework within which to apply them.  The computer-aided tools shown in this slide are used in a sequential fashion as the design progresses, starting with property estimation software and databases.  With a known set of chemicals and properties, the process is simulated to obtain a mass and energy balance for the process.  Emissions to the environment from process units are estimated using information from the process simulation.  The environmental fate of these emitted pollutants is calculated using a multimedia compartment model.  Information on emissions and fate are combined to create a set of environmental impact indices which are used to judge and compare competing process designs.  After implementing improvement steps through process integration, the improved process flowsheet is optimized using environmental impacts as objectives in the optimization.  All of these environmental impact assessment steps are implemented using a hierarchical approach.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AF4D61A-9840-75E0-7CEB-8C744E17F252}"/>
              </a:ext>
            </a:extLst>
          </p:cNvPr>
          <p:cNvSpPr>
            <a:spLocks noGrp="1" noChangeArrowheads="1"/>
          </p:cNvSpPr>
          <p:nvPr>
            <p:ph type="sldNum" sz="quarter" idx="5"/>
          </p:nvPr>
        </p:nvSpPr>
        <p:spPr>
          <a:ln/>
        </p:spPr>
        <p:txBody>
          <a:bodyPr/>
          <a:lstStyle/>
          <a:p>
            <a:fld id="{A23EAC0F-C1E6-47D3-A1B8-8159B0BDE141}" type="slidenum">
              <a:rPr lang="en-US" altLang="en-US"/>
              <a:pPr/>
              <a:t>3</a:t>
            </a:fld>
            <a:endParaRPr lang="en-US" altLang="en-US"/>
          </a:p>
        </p:txBody>
      </p:sp>
      <p:sp>
        <p:nvSpPr>
          <p:cNvPr id="38914" name="Rectangle 2">
            <a:extLst>
              <a:ext uri="{FF2B5EF4-FFF2-40B4-BE49-F238E27FC236}">
                <a16:creationId xmlns:a16="http://schemas.microsoft.com/office/drawing/2014/main" id="{F4335BA3-5962-5824-8AEB-5B8163D7EC88}"/>
              </a:ext>
            </a:extLst>
          </p:cNvPr>
          <p:cNvSpPr>
            <a:spLocks noChangeArrowheads="1" noTextEdit="1"/>
          </p:cNvSpPr>
          <p:nvPr>
            <p:ph type="sldImg"/>
          </p:nvPr>
        </p:nvSpPr>
        <p:spPr>
          <a:ln/>
        </p:spPr>
      </p:sp>
      <p:sp>
        <p:nvSpPr>
          <p:cNvPr id="38915" name="Rectangle 3">
            <a:extLst>
              <a:ext uri="{FF2B5EF4-FFF2-40B4-BE49-F238E27FC236}">
                <a16:creationId xmlns:a16="http://schemas.microsoft.com/office/drawing/2014/main" id="{308AA052-390B-9876-735C-B27110894B9D}"/>
              </a:ext>
            </a:extLst>
          </p:cNvPr>
          <p:cNvSpPr>
            <a:spLocks noGrp="1" noChangeArrowheads="1"/>
          </p:cNvSpPr>
          <p:nvPr>
            <p:ph type="body" idx="1"/>
          </p:nvPr>
        </p:nvSpPr>
        <p:spPr/>
        <p:txBody>
          <a:bodyPr/>
          <a:lstStyle/>
          <a:p>
            <a:r>
              <a:rPr lang="en-US" altLang="en-US" sz="1600"/>
              <a:t>This is a working definition of Green Engineering as given by the US EPA, Office of Pollution Prevention and Toxics.  The key words to notice here are “risk to human health and the environment” and “feasible and economical”.  In Green Engineering it is not sufficient to be only green, but other design considerations must also be included, like economics, safety, and others.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E7AC49B-AB43-1E36-4124-DE4C4C71AB68}"/>
              </a:ext>
            </a:extLst>
          </p:cNvPr>
          <p:cNvSpPr>
            <a:spLocks noGrp="1" noChangeArrowheads="1"/>
          </p:cNvSpPr>
          <p:nvPr>
            <p:ph type="sldNum" sz="quarter" idx="5"/>
          </p:nvPr>
        </p:nvSpPr>
        <p:spPr>
          <a:ln/>
        </p:spPr>
        <p:txBody>
          <a:bodyPr/>
          <a:lstStyle/>
          <a:p>
            <a:fld id="{FE9A8B3A-3BA6-41AF-A29F-7A53A3FB4DB1}" type="slidenum">
              <a:rPr lang="en-US" altLang="en-US"/>
              <a:pPr/>
              <a:t>4</a:t>
            </a:fld>
            <a:endParaRPr lang="en-US" altLang="en-US"/>
          </a:p>
        </p:txBody>
      </p:sp>
      <p:sp>
        <p:nvSpPr>
          <p:cNvPr id="89090" name="Rectangle 1026">
            <a:extLst>
              <a:ext uri="{FF2B5EF4-FFF2-40B4-BE49-F238E27FC236}">
                <a16:creationId xmlns:a16="http://schemas.microsoft.com/office/drawing/2014/main" id="{43688C45-AB01-1136-206F-6C6C7FC0B7D5}"/>
              </a:ext>
            </a:extLst>
          </p:cNvPr>
          <p:cNvSpPr>
            <a:spLocks noChangeArrowheads="1" noTextEdit="1"/>
          </p:cNvSpPr>
          <p:nvPr>
            <p:ph type="sldImg"/>
          </p:nvPr>
        </p:nvSpPr>
        <p:spPr>
          <a:ln/>
        </p:spPr>
      </p:sp>
      <p:sp>
        <p:nvSpPr>
          <p:cNvPr id="89091" name="Rectangle 1027">
            <a:extLst>
              <a:ext uri="{FF2B5EF4-FFF2-40B4-BE49-F238E27FC236}">
                <a16:creationId xmlns:a16="http://schemas.microsoft.com/office/drawing/2014/main" id="{D85F6831-0F4D-F27B-F45F-97F3ED5ABD84}"/>
              </a:ext>
            </a:extLst>
          </p:cNvPr>
          <p:cNvSpPr>
            <a:spLocks noGrp="1" noChangeArrowheads="1"/>
          </p:cNvSpPr>
          <p:nvPr>
            <p:ph type="body" idx="1"/>
          </p:nvPr>
        </p:nvSpPr>
        <p:spPr/>
        <p:txBody>
          <a:bodyPr/>
          <a:lstStyle/>
          <a:p>
            <a:r>
              <a:rPr lang="en-US" altLang="en-US"/>
              <a:t>Chemical Manufacturing, allied products, petroleum and coal products consume for about 12% of the annual US energy consumption. When paper products is added, about 14%.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DEA95A6-344C-9296-A0AE-1D77D1F7668A}"/>
              </a:ext>
            </a:extLst>
          </p:cNvPr>
          <p:cNvSpPr>
            <a:spLocks noGrp="1" noChangeArrowheads="1"/>
          </p:cNvSpPr>
          <p:nvPr>
            <p:ph type="sldNum" sz="quarter" idx="5"/>
          </p:nvPr>
        </p:nvSpPr>
        <p:spPr>
          <a:ln/>
        </p:spPr>
        <p:txBody>
          <a:bodyPr/>
          <a:lstStyle/>
          <a:p>
            <a:fld id="{38EC1F07-1095-433B-8078-A7FC46395FF8}" type="slidenum">
              <a:rPr lang="en-US" altLang="en-US"/>
              <a:pPr/>
              <a:t>5</a:t>
            </a:fld>
            <a:endParaRPr lang="en-US" altLang="en-US"/>
          </a:p>
        </p:txBody>
      </p:sp>
      <p:sp>
        <p:nvSpPr>
          <p:cNvPr id="77826" name="Rectangle 1026">
            <a:extLst>
              <a:ext uri="{FF2B5EF4-FFF2-40B4-BE49-F238E27FC236}">
                <a16:creationId xmlns:a16="http://schemas.microsoft.com/office/drawing/2014/main" id="{0BE00933-F11D-8BF6-013E-B1A7A0482896}"/>
              </a:ext>
            </a:extLst>
          </p:cNvPr>
          <p:cNvSpPr>
            <a:spLocks noChangeArrowheads="1" noTextEdit="1"/>
          </p:cNvSpPr>
          <p:nvPr>
            <p:ph type="sldImg"/>
          </p:nvPr>
        </p:nvSpPr>
        <p:spPr>
          <a:ln/>
        </p:spPr>
      </p:sp>
      <p:sp>
        <p:nvSpPr>
          <p:cNvPr id="77827" name="Rectangle 1027">
            <a:extLst>
              <a:ext uri="{FF2B5EF4-FFF2-40B4-BE49-F238E27FC236}">
                <a16:creationId xmlns:a16="http://schemas.microsoft.com/office/drawing/2014/main" id="{4E7634AD-DC71-6F1B-5AA1-F3D33BAB524C}"/>
              </a:ext>
            </a:extLst>
          </p:cNvPr>
          <p:cNvSpPr>
            <a:spLocks noGrp="1" noChangeArrowheads="1"/>
          </p:cNvSpPr>
          <p:nvPr>
            <p:ph type="body" idx="1"/>
          </p:nvPr>
        </p:nvSpPr>
        <p:spPr/>
        <p:txBody>
          <a:bodyPr/>
          <a:lstStyle/>
          <a:p>
            <a:r>
              <a:rPr lang="en-US" altLang="en-US" sz="1600"/>
              <a:t>Green Engineering emphasizes pollution prevention and risk reduction over pollution control at the end of pipe.  Pollution prevention can be accomplished through more efficient utilization of mass and energy, generation of fewer and less toxic pollutants, and reuse and recycle when pollutants are generated or when unconverted raw materials are present.  Process modification to accomplish pollution prevention is one major approach in designing cleaner processes and in retrofitting existing processes.  Pollution prevention can lead to higher production efficiencies and fewer wastes to treat using pollution control.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F5CB26C-679E-5219-FBA6-ECCAFF8E7D55}"/>
              </a:ext>
            </a:extLst>
          </p:cNvPr>
          <p:cNvSpPr>
            <a:spLocks noGrp="1" noChangeArrowheads="1"/>
          </p:cNvSpPr>
          <p:nvPr>
            <p:ph type="sldNum" sz="quarter" idx="5"/>
          </p:nvPr>
        </p:nvSpPr>
        <p:spPr>
          <a:ln/>
        </p:spPr>
        <p:txBody>
          <a:bodyPr/>
          <a:lstStyle/>
          <a:p>
            <a:fld id="{765D0190-82DC-4F78-9297-58B5118E3D85}" type="slidenum">
              <a:rPr lang="en-US" altLang="en-US"/>
              <a:pPr/>
              <a:t>6</a:t>
            </a:fld>
            <a:endParaRPr lang="en-US" altLang="en-US"/>
          </a:p>
        </p:txBody>
      </p:sp>
      <p:sp>
        <p:nvSpPr>
          <p:cNvPr id="79874" name="Rectangle 1026">
            <a:extLst>
              <a:ext uri="{FF2B5EF4-FFF2-40B4-BE49-F238E27FC236}">
                <a16:creationId xmlns:a16="http://schemas.microsoft.com/office/drawing/2014/main" id="{73A20165-388D-EFD1-5442-C6422E8A66CE}"/>
              </a:ext>
            </a:extLst>
          </p:cNvPr>
          <p:cNvSpPr>
            <a:spLocks noChangeArrowheads="1" noTextEdit="1"/>
          </p:cNvSpPr>
          <p:nvPr>
            <p:ph type="sldImg"/>
          </p:nvPr>
        </p:nvSpPr>
        <p:spPr>
          <a:ln/>
        </p:spPr>
      </p:sp>
      <p:sp>
        <p:nvSpPr>
          <p:cNvPr id="79875" name="Rectangle 1027">
            <a:extLst>
              <a:ext uri="{FF2B5EF4-FFF2-40B4-BE49-F238E27FC236}">
                <a16:creationId xmlns:a16="http://schemas.microsoft.com/office/drawing/2014/main" id="{16E30170-9B84-B515-13EA-9CC7F84B0BB3}"/>
              </a:ext>
            </a:extLst>
          </p:cNvPr>
          <p:cNvSpPr>
            <a:spLocks noGrp="1" noChangeArrowheads="1"/>
          </p:cNvSpPr>
          <p:nvPr>
            <p:ph type="body" idx="1"/>
          </p:nvPr>
        </p:nvSpPr>
        <p:spPr/>
        <p:txBody>
          <a:bodyPr/>
          <a:lstStyle/>
          <a:p>
            <a:r>
              <a:rPr lang="en-US" altLang="en-US" sz="1600"/>
              <a:t>Green Engineering has many aspects that link well with traditional chemical engineering specialties, such as reaction engineering, separations engineering, and process design.  This list shows some current GE research areas within Chemical Engineering.  Green Engineering for chemical engineers seeks to develop advances in chemical process technologies that result in lower environmental impacts while improving profitability.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75C907E-F27C-993E-15A6-C98C29089436}"/>
              </a:ext>
            </a:extLst>
          </p:cNvPr>
          <p:cNvSpPr>
            <a:spLocks noGrp="1" noChangeArrowheads="1"/>
          </p:cNvSpPr>
          <p:nvPr>
            <p:ph type="sldNum" sz="quarter" idx="5"/>
          </p:nvPr>
        </p:nvSpPr>
        <p:spPr>
          <a:ln/>
        </p:spPr>
        <p:txBody>
          <a:bodyPr/>
          <a:lstStyle/>
          <a:p>
            <a:fld id="{D6FD52B2-E029-4C0F-95D9-DAFE2FEA4CB2}" type="slidenum">
              <a:rPr lang="en-US" altLang="en-US"/>
              <a:pPr/>
              <a:t>7</a:t>
            </a:fld>
            <a:endParaRPr lang="en-US" altLang="en-US"/>
          </a:p>
        </p:txBody>
      </p:sp>
      <p:sp>
        <p:nvSpPr>
          <p:cNvPr id="88066" name="Rectangle 1026">
            <a:extLst>
              <a:ext uri="{FF2B5EF4-FFF2-40B4-BE49-F238E27FC236}">
                <a16:creationId xmlns:a16="http://schemas.microsoft.com/office/drawing/2014/main" id="{433937A3-EA61-793D-6656-16C9C3F79FAF}"/>
              </a:ext>
            </a:extLst>
          </p:cNvPr>
          <p:cNvSpPr>
            <a:spLocks noChangeArrowheads="1" noTextEdit="1"/>
          </p:cNvSpPr>
          <p:nvPr>
            <p:ph type="sldImg"/>
          </p:nvPr>
        </p:nvSpPr>
        <p:spPr>
          <a:ln/>
        </p:spPr>
      </p:sp>
      <p:sp>
        <p:nvSpPr>
          <p:cNvPr id="88067" name="Rectangle 1027">
            <a:extLst>
              <a:ext uri="{FF2B5EF4-FFF2-40B4-BE49-F238E27FC236}">
                <a16:creationId xmlns:a16="http://schemas.microsoft.com/office/drawing/2014/main" id="{0915D935-54C4-0ACF-3B41-FDA42ED4B416}"/>
              </a:ext>
            </a:extLst>
          </p:cNvPr>
          <p:cNvSpPr>
            <a:spLocks noGrp="1" noChangeArrowheads="1"/>
          </p:cNvSpPr>
          <p:nvPr>
            <p:ph type="body" idx="1"/>
          </p:nvPr>
        </p:nvSpPr>
        <p:spPr/>
        <p:txBody>
          <a:bodyPr/>
          <a:lstStyle/>
          <a:p>
            <a:r>
              <a:rPr lang="en-US" altLang="en-US" sz="1600"/>
              <a:t>Although Green Engineering involves advances in chemical process technologies, ultimately methods are needed to quantify improvements to the environment as a results of incorporating these technologies into chemical processes.  Environmentally-conscious design methodologies are thus required to guide the design process and to provide indicators of environmental performance for decision-making.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78BEE99-0971-AF84-D93B-BB31CF01C66B}"/>
              </a:ext>
            </a:extLst>
          </p:cNvPr>
          <p:cNvSpPr>
            <a:spLocks noGrp="1" noChangeArrowheads="1"/>
          </p:cNvSpPr>
          <p:nvPr>
            <p:ph type="sldNum" sz="quarter" idx="5"/>
          </p:nvPr>
        </p:nvSpPr>
        <p:spPr>
          <a:ln/>
        </p:spPr>
        <p:txBody>
          <a:bodyPr/>
          <a:lstStyle/>
          <a:p>
            <a:fld id="{9A0A6930-93DD-44D1-A0C1-BA6A8EB6FD3A}" type="slidenum">
              <a:rPr lang="en-US" altLang="en-US"/>
              <a:pPr/>
              <a:t>8</a:t>
            </a:fld>
            <a:endParaRPr lang="en-US" altLang="en-US"/>
          </a:p>
        </p:txBody>
      </p:sp>
      <p:sp>
        <p:nvSpPr>
          <p:cNvPr id="83970" name="Rectangle 2">
            <a:extLst>
              <a:ext uri="{FF2B5EF4-FFF2-40B4-BE49-F238E27FC236}">
                <a16:creationId xmlns:a16="http://schemas.microsoft.com/office/drawing/2014/main" id="{876EA212-D8A2-3B77-2B0F-852820397066}"/>
              </a:ext>
            </a:extLst>
          </p:cNvPr>
          <p:cNvSpPr>
            <a:spLocks noChangeArrowheads="1" noTextEdit="1"/>
          </p:cNvSpPr>
          <p:nvPr>
            <p:ph type="sldImg"/>
          </p:nvPr>
        </p:nvSpPr>
        <p:spPr bwMode="auto">
          <a:xfrm>
            <a:off x="1143000" y="684213"/>
            <a:ext cx="4573588" cy="3430587"/>
          </a:xfrm>
          <a:prstGeom prst="rect">
            <a:avLst/>
          </a:prstGeom>
          <a:solidFill>
            <a:srgbClr val="FFFFFF"/>
          </a:solidFill>
          <a:ln>
            <a:solidFill>
              <a:srgbClr val="000000"/>
            </a:solidFill>
            <a:miter lim="800000"/>
            <a:headEnd/>
            <a:tailEnd/>
          </a:ln>
        </p:spPr>
      </p:sp>
      <p:sp>
        <p:nvSpPr>
          <p:cNvPr id="83971" name="Rectangle 3">
            <a:extLst>
              <a:ext uri="{FF2B5EF4-FFF2-40B4-BE49-F238E27FC236}">
                <a16:creationId xmlns:a16="http://schemas.microsoft.com/office/drawing/2014/main" id="{F90C3846-5BF5-E50A-6DAB-C3F1E22F711A}"/>
              </a:ext>
            </a:extLst>
          </p:cNvPr>
          <p:cNvSpPr>
            <a:spLocks noChangeArrowheads="1"/>
          </p:cNvSpPr>
          <p:nvPr>
            <p:ph type="body" idx="1"/>
          </p:nvPr>
        </p:nvSpPr>
        <p:spPr bwMode="auto">
          <a:xfrm>
            <a:off x="914400" y="4343400"/>
            <a:ext cx="5029200" cy="4116388"/>
          </a:xfrm>
          <a:prstGeom prst="rect">
            <a:avLst/>
          </a:prstGeom>
          <a:solidFill>
            <a:srgbClr val="FFFFFF"/>
          </a:solidFill>
          <a:ln>
            <a:solidFill>
              <a:srgbClr val="000000"/>
            </a:solidFill>
            <a:miter lim="800000"/>
            <a:headEnd/>
            <a:tailEnd/>
          </a:ln>
        </p:spPr>
        <p:txBody>
          <a:bodyPr/>
          <a:lstStyle/>
          <a:p>
            <a:r>
              <a:rPr lang="de-DE" altLang="en-US"/>
              <a:t>Computer-aided tools for E-CD can help meet environmental challenges by putting in place environmental impact assessment methodologies and tools that inform decision-making and lead to pollution prevention and environmental risk reduction.  These tools fit into several categories: Property estimation or databases, models for process and environmental performance, and process integration and optimization.  These tools are being developed by industry, government, and academia.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79FFD60-7EB8-0FF5-7830-A3B4F19A4199}"/>
              </a:ext>
            </a:extLst>
          </p:cNvPr>
          <p:cNvSpPr>
            <a:spLocks noGrp="1" noChangeArrowheads="1"/>
          </p:cNvSpPr>
          <p:nvPr>
            <p:ph type="sldNum" sz="quarter" idx="5"/>
          </p:nvPr>
        </p:nvSpPr>
        <p:spPr>
          <a:ln/>
        </p:spPr>
        <p:txBody>
          <a:bodyPr/>
          <a:lstStyle/>
          <a:p>
            <a:fld id="{B5CAA510-22AF-4845-B9AF-054B7C0911F5}" type="slidenum">
              <a:rPr lang="en-US" altLang="en-US"/>
              <a:pPr/>
              <a:t>9</a:t>
            </a:fld>
            <a:endParaRPr lang="en-US" altLang="en-US"/>
          </a:p>
        </p:txBody>
      </p:sp>
      <p:sp>
        <p:nvSpPr>
          <p:cNvPr id="110594" name="Rectangle 2">
            <a:extLst>
              <a:ext uri="{FF2B5EF4-FFF2-40B4-BE49-F238E27FC236}">
                <a16:creationId xmlns:a16="http://schemas.microsoft.com/office/drawing/2014/main" id="{C367EFF3-4E72-89A6-2BF3-BCD099E0E504}"/>
              </a:ext>
            </a:extLst>
          </p:cNvPr>
          <p:cNvSpPr>
            <a:spLocks noChangeArrowheads="1" noTextEdit="1"/>
          </p:cNvSpPr>
          <p:nvPr>
            <p:ph type="sldImg"/>
          </p:nvPr>
        </p:nvSpPr>
        <p:spPr>
          <a:ln/>
        </p:spPr>
      </p:sp>
      <p:sp>
        <p:nvSpPr>
          <p:cNvPr id="110595" name="Rectangle 3">
            <a:extLst>
              <a:ext uri="{FF2B5EF4-FFF2-40B4-BE49-F238E27FC236}">
                <a16:creationId xmlns:a16="http://schemas.microsoft.com/office/drawing/2014/main" id="{57483774-0FAC-EA43-AACD-573B9EE024E6}"/>
              </a:ext>
            </a:extLst>
          </p:cNvPr>
          <p:cNvSpPr>
            <a:spLocks noGrp="1" noChangeArrowheads="1"/>
          </p:cNvSpPr>
          <p:nvPr>
            <p:ph type="body" idx="1"/>
          </p:nvPr>
        </p:nvSpPr>
        <p:spPr/>
        <p:txBody>
          <a:bodyPr/>
          <a:lstStyle/>
          <a:p>
            <a:r>
              <a:rPr lang="en-US" altLang="en-US" sz="1600"/>
              <a:t>A recent multi-disciplinary engineering conference was held to achieve a consensus on guiding principles for Green Engineering.  There are many complimentary ideas in both this and the prior EPA definition.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4C495D0-B0F5-2C18-0727-6CCCFECDE072}"/>
              </a:ext>
            </a:extLst>
          </p:cNvPr>
          <p:cNvSpPr>
            <a:spLocks noGrp="1" noChangeArrowheads="1"/>
          </p:cNvSpPr>
          <p:nvPr>
            <p:ph type="sldNum" sz="quarter" idx="5"/>
          </p:nvPr>
        </p:nvSpPr>
        <p:spPr>
          <a:ln/>
        </p:spPr>
        <p:txBody>
          <a:bodyPr/>
          <a:lstStyle/>
          <a:p>
            <a:fld id="{37BF8239-C851-4078-BB32-384BA504520D}" type="slidenum">
              <a:rPr lang="en-US" altLang="en-US"/>
              <a:pPr/>
              <a:t>10</a:t>
            </a:fld>
            <a:endParaRPr lang="en-US" altLang="en-US"/>
          </a:p>
        </p:txBody>
      </p:sp>
      <p:sp>
        <p:nvSpPr>
          <p:cNvPr id="112642" name="Rectangle 2">
            <a:extLst>
              <a:ext uri="{FF2B5EF4-FFF2-40B4-BE49-F238E27FC236}">
                <a16:creationId xmlns:a16="http://schemas.microsoft.com/office/drawing/2014/main" id="{115BE138-A580-42BE-0DCF-75CC6A97BFCF}"/>
              </a:ext>
            </a:extLst>
          </p:cNvPr>
          <p:cNvSpPr>
            <a:spLocks noChangeArrowheads="1" noTextEdit="1"/>
          </p:cNvSpPr>
          <p:nvPr>
            <p:ph type="sldImg"/>
          </p:nvPr>
        </p:nvSpPr>
        <p:spPr>
          <a:ln/>
        </p:spPr>
      </p:sp>
      <p:sp>
        <p:nvSpPr>
          <p:cNvPr id="112643" name="Rectangle 3">
            <a:extLst>
              <a:ext uri="{FF2B5EF4-FFF2-40B4-BE49-F238E27FC236}">
                <a16:creationId xmlns:a16="http://schemas.microsoft.com/office/drawing/2014/main" id="{91879495-C947-BD0B-B3BC-D6FC982E20C2}"/>
              </a:ext>
            </a:extLst>
          </p:cNvPr>
          <p:cNvSpPr>
            <a:spLocks noGrp="1" noChangeArrowheads="1"/>
          </p:cNvSpPr>
          <p:nvPr>
            <p:ph type="body" idx="1"/>
          </p:nvPr>
        </p:nvSpPr>
        <p:spPr/>
        <p:txBody>
          <a:bodyPr/>
          <a:lstStyle/>
          <a:p>
            <a:r>
              <a:rPr lang="en-US" altLang="en-US" sz="1600"/>
              <a:t>Here are the 9 GE principles from the Sandenstin Conference.  These guiding principles stress pollution prevention, life-cycle thinking, efficient utilization of resources as approaches in the design and development of technologies, as well as minmizing ecosystem impacts as design objectives.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EE8D7-9B1E-4DD0-9116-C4FB82E0D094}"/>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a:extLst>
              <a:ext uri="{FF2B5EF4-FFF2-40B4-BE49-F238E27FC236}">
                <a16:creationId xmlns:a16="http://schemas.microsoft.com/office/drawing/2014/main" id="{35C5B04A-B074-4613-9EC0-0475894681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a:extLst>
              <a:ext uri="{FF2B5EF4-FFF2-40B4-BE49-F238E27FC236}">
                <a16:creationId xmlns:a16="http://schemas.microsoft.com/office/drawing/2014/main" id="{18A04F93-A123-4C7A-8975-1E69212B32B1}"/>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FBF6537E-F404-488D-A568-246B109B45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1FDA05-BF65-4EF2-BF82-D8302740CBEA}"/>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267099440"/>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64651-C1CB-4E16-BBB7-0A73D9FEEB6D}"/>
              </a:ext>
            </a:extLst>
          </p:cNvPr>
          <p:cNvSpPr>
            <a:spLocks noGrp="1"/>
          </p:cNvSpPr>
          <p:nvPr>
            <p:ph type="title"/>
          </p:nvPr>
        </p:nvSpPr>
        <p:spPr/>
        <p:txBody>
          <a:bodyPr/>
          <a:lstStyle/>
          <a:p>
            <a:r>
              <a:rPr lang="ru-RU"/>
              <a:t>Образец заголовка</a:t>
            </a:r>
            <a:endParaRPr lang="en-US"/>
          </a:p>
        </p:txBody>
      </p:sp>
      <p:sp>
        <p:nvSpPr>
          <p:cNvPr id="3" name="Vertical Text Placeholder 2">
            <a:extLst>
              <a:ext uri="{FF2B5EF4-FFF2-40B4-BE49-F238E27FC236}">
                <a16:creationId xmlns:a16="http://schemas.microsoft.com/office/drawing/2014/main" id="{3786AF8C-B1F3-4EF2-ACA7-C6B31EFAC9EE}"/>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26557B2F-7AE5-4B4F-A3FE-A6952CEE8907}"/>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15A5F183-3000-4D58-8CFD-1B5ADD27D4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2403F7-C530-4E9C-A1A4-4F52DA8ED5A5}"/>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414580842"/>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634074-EC15-4EA9-9703-BCAAA753854C}"/>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a:extLst>
              <a:ext uri="{FF2B5EF4-FFF2-40B4-BE49-F238E27FC236}">
                <a16:creationId xmlns:a16="http://schemas.microsoft.com/office/drawing/2014/main" id="{E4B017DB-1F9E-4A26-81B3-610E7528306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48F1C777-BF51-43BF-8028-5FD6E766456D}"/>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63AD4FA9-FFAE-43C1-839C-B0AED0DDFA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6E8727-C359-4A22-B13D-8D7292F0B4A6}"/>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148605309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DEBEC-6E64-4A54-B748-D4DEFAF9EAFD}"/>
              </a:ext>
            </a:extLst>
          </p:cNvPr>
          <p:cNvSpPr>
            <a:spLocks noGrp="1"/>
          </p:cNvSpPr>
          <p:nvPr>
            <p:ph type="title"/>
          </p:nvPr>
        </p:nvSpPr>
        <p:spPr/>
        <p:txBody>
          <a:bodyPr/>
          <a:lstStyle/>
          <a:p>
            <a:r>
              <a:rPr lang="ru-RU"/>
              <a:t>Образец заголовка</a:t>
            </a:r>
            <a:endParaRPr lang="en-US"/>
          </a:p>
        </p:txBody>
      </p:sp>
      <p:sp>
        <p:nvSpPr>
          <p:cNvPr id="3" name="Content Placeholder 2">
            <a:extLst>
              <a:ext uri="{FF2B5EF4-FFF2-40B4-BE49-F238E27FC236}">
                <a16:creationId xmlns:a16="http://schemas.microsoft.com/office/drawing/2014/main" id="{4ACE2D49-868B-489E-A363-E3A362833375}"/>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F7AA0348-B130-47CF-BA77-452ADAD1D5B7}"/>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E4B0ACB0-7D9C-4DA3-B060-4601F03339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5A36C7-0123-42FE-8EED-C1C737DFFF15}"/>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834919111"/>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9F848-AA92-4A96-9AF0-CAAE43B9CEB7}"/>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a:extLst>
              <a:ext uri="{FF2B5EF4-FFF2-40B4-BE49-F238E27FC236}">
                <a16:creationId xmlns:a16="http://schemas.microsoft.com/office/drawing/2014/main" id="{3A74740D-609D-4465-9E4B-9BF346BE05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a:extLst>
              <a:ext uri="{FF2B5EF4-FFF2-40B4-BE49-F238E27FC236}">
                <a16:creationId xmlns:a16="http://schemas.microsoft.com/office/drawing/2014/main" id="{2D9D15B5-4B99-4771-A51E-FDC711BF1E2A}"/>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093645EE-FD8E-46B1-9A08-C1301768B9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BFEF42-0D9A-45B4-83CD-1B7B316DC2A6}"/>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80866977"/>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66B99-D4DA-400E-9D2E-B0112CDE4357}"/>
              </a:ext>
            </a:extLst>
          </p:cNvPr>
          <p:cNvSpPr>
            <a:spLocks noGrp="1"/>
          </p:cNvSpPr>
          <p:nvPr>
            <p:ph type="title"/>
          </p:nvPr>
        </p:nvSpPr>
        <p:spPr/>
        <p:txBody>
          <a:bodyPr/>
          <a:lstStyle/>
          <a:p>
            <a:r>
              <a:rPr lang="ru-RU"/>
              <a:t>Образец заголовка</a:t>
            </a:r>
            <a:endParaRPr lang="en-US"/>
          </a:p>
        </p:txBody>
      </p:sp>
      <p:sp>
        <p:nvSpPr>
          <p:cNvPr id="3" name="Content Placeholder 2">
            <a:extLst>
              <a:ext uri="{FF2B5EF4-FFF2-40B4-BE49-F238E27FC236}">
                <a16:creationId xmlns:a16="http://schemas.microsoft.com/office/drawing/2014/main" id="{4ADEB717-2BB5-4B9B-8911-6472A4DF9C91}"/>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a:extLst>
              <a:ext uri="{FF2B5EF4-FFF2-40B4-BE49-F238E27FC236}">
                <a16:creationId xmlns:a16="http://schemas.microsoft.com/office/drawing/2014/main" id="{CAB01E33-3CCC-4927-A72E-EECF6D8F48E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a:extLst>
              <a:ext uri="{FF2B5EF4-FFF2-40B4-BE49-F238E27FC236}">
                <a16:creationId xmlns:a16="http://schemas.microsoft.com/office/drawing/2014/main" id="{8F13A709-0B06-46D0-9441-18A06D8E9B66}"/>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6" name="Footer Placeholder 5">
            <a:extLst>
              <a:ext uri="{FF2B5EF4-FFF2-40B4-BE49-F238E27FC236}">
                <a16:creationId xmlns:a16="http://schemas.microsoft.com/office/drawing/2014/main" id="{4BC3FDC0-3A09-40FA-BB74-56B2E7D3AA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F2AC6D-7B8C-4A37-ABEA-7D81318E595B}"/>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618618868"/>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B3BA-8DF4-4824-99AB-6D9E2C51FE79}"/>
              </a:ext>
            </a:extLst>
          </p:cNvPr>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a:extLst>
              <a:ext uri="{FF2B5EF4-FFF2-40B4-BE49-F238E27FC236}">
                <a16:creationId xmlns:a16="http://schemas.microsoft.com/office/drawing/2014/main" id="{81A5D4BB-1674-4AD7-98AA-AB39546A80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a:extLst>
              <a:ext uri="{FF2B5EF4-FFF2-40B4-BE49-F238E27FC236}">
                <a16:creationId xmlns:a16="http://schemas.microsoft.com/office/drawing/2014/main" id="{36C44008-A66A-48F1-8CDF-C86DE92F5464}"/>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a:extLst>
              <a:ext uri="{FF2B5EF4-FFF2-40B4-BE49-F238E27FC236}">
                <a16:creationId xmlns:a16="http://schemas.microsoft.com/office/drawing/2014/main" id="{8D1035D7-0207-453D-9209-B3B53898FF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a:extLst>
              <a:ext uri="{FF2B5EF4-FFF2-40B4-BE49-F238E27FC236}">
                <a16:creationId xmlns:a16="http://schemas.microsoft.com/office/drawing/2014/main" id="{1EB9EA17-8855-446B-ABE2-7D49F8A99608}"/>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a:extLst>
              <a:ext uri="{FF2B5EF4-FFF2-40B4-BE49-F238E27FC236}">
                <a16:creationId xmlns:a16="http://schemas.microsoft.com/office/drawing/2014/main" id="{931AEFD9-8D3F-4607-9207-9772110BEA5D}"/>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8" name="Footer Placeholder 7">
            <a:extLst>
              <a:ext uri="{FF2B5EF4-FFF2-40B4-BE49-F238E27FC236}">
                <a16:creationId xmlns:a16="http://schemas.microsoft.com/office/drawing/2014/main" id="{3815BAA5-5B97-4E18-A13E-490C055CD4A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7A2E43E-0424-49B1-AA41-36BFF0A2EBE8}"/>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1348205781"/>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1C759-B787-4C11-8140-B5EFEAB93844}"/>
              </a:ext>
            </a:extLst>
          </p:cNvPr>
          <p:cNvSpPr>
            <a:spLocks noGrp="1"/>
          </p:cNvSpPr>
          <p:nvPr>
            <p:ph type="title"/>
          </p:nvPr>
        </p:nvSpPr>
        <p:spPr/>
        <p:txBody>
          <a:bodyPr/>
          <a:lstStyle/>
          <a:p>
            <a:r>
              <a:rPr lang="ru-RU"/>
              <a:t>Образец заголовка</a:t>
            </a:r>
            <a:endParaRPr lang="en-US"/>
          </a:p>
        </p:txBody>
      </p:sp>
      <p:sp>
        <p:nvSpPr>
          <p:cNvPr id="3" name="Date Placeholder 2">
            <a:extLst>
              <a:ext uri="{FF2B5EF4-FFF2-40B4-BE49-F238E27FC236}">
                <a16:creationId xmlns:a16="http://schemas.microsoft.com/office/drawing/2014/main" id="{066A9F7A-D8DB-4FC3-9EFA-EC461EB9BF1C}"/>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4" name="Footer Placeholder 3">
            <a:extLst>
              <a:ext uri="{FF2B5EF4-FFF2-40B4-BE49-F238E27FC236}">
                <a16:creationId xmlns:a16="http://schemas.microsoft.com/office/drawing/2014/main" id="{605E6D70-C501-4148-A2DF-5B7ADA83ED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8254D9-FFCA-46E7-9B20-AF45BEC2A9A7}"/>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19828946"/>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C0116A-1367-452C-8F37-F33ECD02C4BB}"/>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3" name="Footer Placeholder 2">
            <a:extLst>
              <a:ext uri="{FF2B5EF4-FFF2-40B4-BE49-F238E27FC236}">
                <a16:creationId xmlns:a16="http://schemas.microsoft.com/office/drawing/2014/main" id="{FF17B05F-0BCC-4269-B547-C4F01E8BDC8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0A22F8-9A4A-43BC-A289-815CBAE352F3}"/>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644369683"/>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4BBD4-6539-4D37-A2F6-108899EB38C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a:extLst>
              <a:ext uri="{FF2B5EF4-FFF2-40B4-BE49-F238E27FC236}">
                <a16:creationId xmlns:a16="http://schemas.microsoft.com/office/drawing/2014/main" id="{B6565BEE-C68D-4987-81F1-8E23262605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a:extLst>
              <a:ext uri="{FF2B5EF4-FFF2-40B4-BE49-F238E27FC236}">
                <a16:creationId xmlns:a16="http://schemas.microsoft.com/office/drawing/2014/main" id="{0996E826-6368-4CC5-BED5-DF94068849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a:extLst>
              <a:ext uri="{FF2B5EF4-FFF2-40B4-BE49-F238E27FC236}">
                <a16:creationId xmlns:a16="http://schemas.microsoft.com/office/drawing/2014/main" id="{326841E7-0A00-4613-A433-6CEE69F5DA9B}"/>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6" name="Footer Placeholder 5">
            <a:extLst>
              <a:ext uri="{FF2B5EF4-FFF2-40B4-BE49-F238E27FC236}">
                <a16:creationId xmlns:a16="http://schemas.microsoft.com/office/drawing/2014/main" id="{E7CEEC40-3222-4C43-9C7D-0D39D90AFA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D1CB73-D126-4812-9E9B-60C7E3B9800B}"/>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3306198907"/>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6AC32-19D4-4530-8DD1-D9AA0A30B5A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a:extLst>
              <a:ext uri="{FF2B5EF4-FFF2-40B4-BE49-F238E27FC236}">
                <a16:creationId xmlns:a16="http://schemas.microsoft.com/office/drawing/2014/main" id="{16E666CC-6443-4B5A-88A5-521696FF46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a:extLst>
              <a:ext uri="{FF2B5EF4-FFF2-40B4-BE49-F238E27FC236}">
                <a16:creationId xmlns:a16="http://schemas.microsoft.com/office/drawing/2014/main" id="{8645683C-D723-4737-BB78-5157831154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a:extLst>
              <a:ext uri="{FF2B5EF4-FFF2-40B4-BE49-F238E27FC236}">
                <a16:creationId xmlns:a16="http://schemas.microsoft.com/office/drawing/2014/main" id="{3189061A-069F-40A4-89A0-261E043A8BFA}"/>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6" name="Footer Placeholder 5">
            <a:extLst>
              <a:ext uri="{FF2B5EF4-FFF2-40B4-BE49-F238E27FC236}">
                <a16:creationId xmlns:a16="http://schemas.microsoft.com/office/drawing/2014/main" id="{3AFD80CC-8819-4800-AD60-1D37B27844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12ACF8-28EC-4ADF-8E81-AD6C79AFAB58}"/>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039122306"/>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020957-46F8-4E2A-936D-53ECA23ADA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a:extLst>
              <a:ext uri="{FF2B5EF4-FFF2-40B4-BE49-F238E27FC236}">
                <a16:creationId xmlns:a16="http://schemas.microsoft.com/office/drawing/2014/main" id="{365132AB-EF5B-499D-9A76-D1A3331FC8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1964250C-AD6B-4F6D-9A3C-1445DF2E48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0CF0CAB8-A276-46E1-9EBF-938DD4DA92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1E3406-230F-47DC-A38B-869511A97C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BCE36-B45A-44C2-8043-F80B7E387010}" type="slidenum">
              <a:rPr lang="en-US" smtClean="0"/>
              <a:t>‹#›</a:t>
            </a:fld>
            <a:endParaRPr lang="en-US"/>
          </a:p>
        </p:txBody>
      </p:sp>
    </p:spTree>
    <p:extLst>
      <p:ext uri="{BB962C8B-B14F-4D97-AF65-F5344CB8AC3E}">
        <p14:creationId xmlns:p14="http://schemas.microsoft.com/office/powerpoint/2010/main" val="362445897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A20052-71A9-9757-D674-6A0CBDD93880}"/>
              </a:ext>
            </a:extLst>
          </p:cNvPr>
          <p:cNvSpPr>
            <a:spLocks noGrp="1"/>
          </p:cNvSpPr>
          <p:nvPr>
            <p:ph type="ctrTitle"/>
          </p:nvPr>
        </p:nvSpPr>
        <p:spPr/>
        <p:txBody>
          <a:bodyPr/>
          <a:lstStyle/>
          <a:p>
            <a:r>
              <a:rPr lang="en-US" dirty="0"/>
              <a:t>The concept of Green chemical engineering</a:t>
            </a:r>
          </a:p>
        </p:txBody>
      </p:sp>
      <p:sp>
        <p:nvSpPr>
          <p:cNvPr id="3" name="Подзаголовок 2">
            <a:extLst>
              <a:ext uri="{FF2B5EF4-FFF2-40B4-BE49-F238E27FC236}">
                <a16:creationId xmlns:a16="http://schemas.microsoft.com/office/drawing/2014/main" id="{E193E751-2900-DE13-F283-32D7DFD1B8FC}"/>
              </a:ext>
            </a:extLst>
          </p:cNvPr>
          <p:cNvSpPr>
            <a:spLocks noGrp="1"/>
          </p:cNvSpPr>
          <p:nvPr>
            <p:ph type="subTitle" idx="1"/>
          </p:nvPr>
        </p:nvSpPr>
        <p:spPr/>
        <p:txBody>
          <a:bodyPr/>
          <a:lstStyle/>
          <a:p>
            <a:r>
              <a:rPr lang="en-US" dirty="0"/>
              <a:t>Fyodor </a:t>
            </a:r>
            <a:r>
              <a:rPr lang="en-US" dirty="0" err="1"/>
              <a:t>Malchik</a:t>
            </a:r>
            <a:endParaRPr lang="en-US" dirty="0"/>
          </a:p>
        </p:txBody>
      </p:sp>
      <p:sp>
        <p:nvSpPr>
          <p:cNvPr id="4" name="Нижний колонтитул 3">
            <a:extLst>
              <a:ext uri="{FF2B5EF4-FFF2-40B4-BE49-F238E27FC236}">
                <a16:creationId xmlns:a16="http://schemas.microsoft.com/office/drawing/2014/main" id="{992B47CD-3F39-0639-6B21-275F3D8EFC49}"/>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42978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5">
            <a:extLst>
              <a:ext uri="{FF2B5EF4-FFF2-40B4-BE49-F238E27FC236}">
                <a16:creationId xmlns:a16="http://schemas.microsoft.com/office/drawing/2014/main" id="{AE353023-CC3F-4EA7-6837-DB3B854FF988}"/>
              </a:ext>
            </a:extLst>
          </p:cNvPr>
          <p:cNvSpPr>
            <a:spLocks noGrp="1"/>
          </p:cNvSpPr>
          <p:nvPr>
            <p:ph type="sldNum" sz="quarter" idx="12"/>
          </p:nvPr>
        </p:nvSpPr>
        <p:spPr/>
        <p:txBody>
          <a:bodyPr/>
          <a:lstStyle/>
          <a:p>
            <a:fld id="{A5EAB6D8-E7D1-41DD-B35A-9AAA8E007396}" type="slidenum">
              <a:rPr lang="en-US" altLang="en-US"/>
              <a:pPr/>
              <a:t>10</a:t>
            </a:fld>
            <a:endParaRPr lang="en-US" altLang="en-US"/>
          </a:p>
        </p:txBody>
      </p:sp>
      <p:sp>
        <p:nvSpPr>
          <p:cNvPr id="111618" name="Rectangle 2">
            <a:extLst>
              <a:ext uri="{FF2B5EF4-FFF2-40B4-BE49-F238E27FC236}">
                <a16:creationId xmlns:a16="http://schemas.microsoft.com/office/drawing/2014/main" id="{7FA7C43A-24DB-04C3-B396-1F4CF7BB03FF}"/>
              </a:ext>
            </a:extLst>
          </p:cNvPr>
          <p:cNvSpPr>
            <a:spLocks noGrp="1" noChangeArrowheads="1"/>
          </p:cNvSpPr>
          <p:nvPr>
            <p:ph type="title"/>
          </p:nvPr>
        </p:nvSpPr>
        <p:spPr>
          <a:xfrm>
            <a:off x="2057400" y="533400"/>
            <a:ext cx="7772400" cy="457200"/>
          </a:xfrm>
        </p:spPr>
        <p:txBody>
          <a:bodyPr>
            <a:normAutofit fontScale="90000"/>
          </a:bodyPr>
          <a:lstStyle/>
          <a:p>
            <a:r>
              <a:rPr lang="en-US" altLang="en-US"/>
              <a:t>Principles of Green Engineering</a:t>
            </a:r>
          </a:p>
        </p:txBody>
      </p:sp>
      <p:sp>
        <p:nvSpPr>
          <p:cNvPr id="111619" name="Rectangle 3">
            <a:extLst>
              <a:ext uri="{FF2B5EF4-FFF2-40B4-BE49-F238E27FC236}">
                <a16:creationId xmlns:a16="http://schemas.microsoft.com/office/drawing/2014/main" id="{C198F210-2E65-05E1-80FD-7CDEBE706230}"/>
              </a:ext>
            </a:extLst>
          </p:cNvPr>
          <p:cNvSpPr>
            <a:spLocks noGrp="1" noChangeArrowheads="1"/>
          </p:cNvSpPr>
          <p:nvPr>
            <p:ph type="body" idx="1"/>
          </p:nvPr>
        </p:nvSpPr>
        <p:spPr>
          <a:xfrm>
            <a:off x="2895600" y="1447800"/>
            <a:ext cx="7772400" cy="4800600"/>
          </a:xfrm>
          <a:noFill/>
          <a:ln/>
        </p:spPr>
        <p:txBody>
          <a:bodyPr>
            <a:normAutofit lnSpcReduction="10000"/>
          </a:bodyPr>
          <a:lstStyle/>
          <a:p>
            <a:pPr marL="457200" indent="-457200" algn="ctr">
              <a:buNone/>
            </a:pPr>
            <a:r>
              <a:rPr lang="en-US" altLang="en-US" i="1"/>
              <a:t>The Sandestin GE Principles</a:t>
            </a:r>
          </a:p>
          <a:p>
            <a:pPr marL="457200" indent="-457200">
              <a:buFontTx/>
              <a:buAutoNum type="arabicPeriod"/>
            </a:pPr>
            <a:r>
              <a:rPr lang="en-US" altLang="en-US" sz="1600">
                <a:cs typeface="Times New Roman" panose="02020603050405020304" pitchFamily="18" charset="0"/>
              </a:rPr>
              <a:t>Engineer processes and products holistically, use systems analysis, and integrate environmental impact assessment tools.</a:t>
            </a:r>
            <a:r>
              <a:rPr lang="en-US" altLang="en-US" sz="1600"/>
              <a:t> </a:t>
            </a:r>
          </a:p>
          <a:p>
            <a:pPr marL="457200" indent="-457200">
              <a:buFontTx/>
              <a:buAutoNum type="arabicPeriod"/>
            </a:pPr>
            <a:r>
              <a:rPr lang="en-US" altLang="en-US" sz="1600">
                <a:cs typeface="Times New Roman" panose="02020603050405020304" pitchFamily="18" charset="0"/>
              </a:rPr>
              <a:t>Conserve and improve natural ecosystems while protecting human health and well-being</a:t>
            </a:r>
            <a:r>
              <a:rPr lang="en-US" altLang="en-US" sz="1600"/>
              <a:t> </a:t>
            </a:r>
          </a:p>
          <a:p>
            <a:pPr marL="457200" indent="-457200">
              <a:buFontTx/>
              <a:buAutoNum type="arabicPeriod"/>
            </a:pPr>
            <a:r>
              <a:rPr lang="en-US" altLang="en-US" sz="1600">
                <a:cs typeface="Times New Roman" panose="02020603050405020304" pitchFamily="18" charset="0"/>
              </a:rPr>
              <a:t>Use life-cycle thinking in all engineering activities</a:t>
            </a:r>
            <a:r>
              <a:rPr lang="en-US" altLang="en-US" sz="1600"/>
              <a:t> </a:t>
            </a:r>
          </a:p>
          <a:p>
            <a:pPr marL="457200" indent="-457200">
              <a:buFontTx/>
              <a:buAutoNum type="arabicPeriod"/>
            </a:pPr>
            <a:r>
              <a:rPr lang="en-US" altLang="en-US" sz="1600">
                <a:cs typeface="Times New Roman" panose="02020603050405020304" pitchFamily="18" charset="0"/>
              </a:rPr>
              <a:t>Ensure that all material and energy inputs and outputs are as inherently safe and benign as possible</a:t>
            </a:r>
            <a:r>
              <a:rPr lang="en-US" altLang="en-US" sz="1600"/>
              <a:t> </a:t>
            </a:r>
          </a:p>
          <a:p>
            <a:pPr marL="457200" indent="-457200">
              <a:buFontTx/>
              <a:buAutoNum type="arabicPeriod"/>
            </a:pPr>
            <a:r>
              <a:rPr lang="en-US" altLang="en-US" sz="1600">
                <a:cs typeface="Times New Roman" panose="02020603050405020304" pitchFamily="18" charset="0"/>
              </a:rPr>
              <a:t>Minimize depletion of natural resources</a:t>
            </a:r>
            <a:r>
              <a:rPr lang="en-US" altLang="en-US" sz="1600"/>
              <a:t> </a:t>
            </a:r>
          </a:p>
          <a:p>
            <a:pPr marL="457200" indent="-457200">
              <a:buFontTx/>
              <a:buAutoNum type="arabicPeriod"/>
            </a:pPr>
            <a:r>
              <a:rPr lang="en-US" altLang="en-US" sz="1600">
                <a:cs typeface="Times New Roman" panose="02020603050405020304" pitchFamily="18" charset="0"/>
              </a:rPr>
              <a:t>Strive to prevent waste</a:t>
            </a:r>
            <a:r>
              <a:rPr lang="en-US" altLang="en-US" sz="1600"/>
              <a:t> </a:t>
            </a:r>
          </a:p>
          <a:p>
            <a:pPr marL="457200" indent="-457200">
              <a:buFontTx/>
              <a:buAutoNum type="arabicPeriod"/>
            </a:pPr>
            <a:r>
              <a:rPr lang="en-US" altLang="en-US" sz="1600">
                <a:cs typeface="Times New Roman" panose="02020603050405020304" pitchFamily="18" charset="0"/>
              </a:rPr>
              <a:t>Develop and apply engineering solutions, while being cognizant of local geography, aspirations, and cultures</a:t>
            </a:r>
            <a:r>
              <a:rPr lang="en-US" altLang="en-US" sz="1600"/>
              <a:t> </a:t>
            </a:r>
          </a:p>
          <a:p>
            <a:pPr marL="457200" indent="-457200">
              <a:buFontTx/>
              <a:buAutoNum type="arabicPeriod"/>
            </a:pPr>
            <a:r>
              <a:rPr lang="en-US" altLang="en-US" sz="1600">
                <a:cs typeface="Times New Roman" panose="02020603050405020304" pitchFamily="18" charset="0"/>
              </a:rPr>
              <a:t>Create engineering solutions beyond current or dominant technologies; improve, innovate and invent (technologies) to achieve sustainability</a:t>
            </a:r>
            <a:r>
              <a:rPr lang="en-US" altLang="en-US" sz="1600"/>
              <a:t> </a:t>
            </a:r>
          </a:p>
          <a:p>
            <a:pPr marL="457200" indent="-457200">
              <a:buFontTx/>
              <a:buAutoNum type="arabicPeriod"/>
            </a:pPr>
            <a:r>
              <a:rPr lang="en-US" altLang="en-US" sz="1600">
                <a:cs typeface="Times New Roman" panose="02020603050405020304" pitchFamily="18" charset="0"/>
              </a:rPr>
              <a:t>Actively engage communities and stakeholders in development of engineering solutions</a:t>
            </a:r>
            <a:r>
              <a:rPr lang="en-US" altLang="en-US" sz="1600"/>
              <a:t> </a:t>
            </a:r>
          </a:p>
        </p:txBody>
      </p:sp>
      <p:sp>
        <p:nvSpPr>
          <p:cNvPr id="111620" name="Text Box 4">
            <a:extLst>
              <a:ext uri="{FF2B5EF4-FFF2-40B4-BE49-F238E27FC236}">
                <a16:creationId xmlns:a16="http://schemas.microsoft.com/office/drawing/2014/main" id="{59808EC4-7C55-2979-D61F-547700939883}"/>
              </a:ext>
            </a:extLst>
          </p:cNvPr>
          <p:cNvSpPr txBox="1">
            <a:spLocks noChangeArrowheads="1"/>
          </p:cNvSpPr>
          <p:nvPr/>
        </p:nvSpPr>
        <p:spPr bwMode="auto">
          <a:xfrm>
            <a:off x="3810000" y="6172200"/>
            <a:ext cx="5943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1400" i="1">
                <a:latin typeface="Arial" panose="020B0604020202020204" pitchFamily="34" charset="0"/>
              </a:rPr>
              <a:t>Green Engineering: Defining the Principles, Engineering Conferences International, Sandestin, FL, USA, May 17-22, 2003. </a:t>
            </a:r>
            <a:endParaRPr lang="en-US" altLang="en-US" sz="1400" i="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5">
            <a:extLst>
              <a:ext uri="{FF2B5EF4-FFF2-40B4-BE49-F238E27FC236}">
                <a16:creationId xmlns:a16="http://schemas.microsoft.com/office/drawing/2014/main" id="{393AC9C6-57DF-A5AC-F7A9-6E33B34724D1}"/>
              </a:ext>
            </a:extLst>
          </p:cNvPr>
          <p:cNvSpPr>
            <a:spLocks noGrp="1"/>
          </p:cNvSpPr>
          <p:nvPr>
            <p:ph type="sldNum" sz="quarter" idx="12"/>
          </p:nvPr>
        </p:nvSpPr>
        <p:spPr/>
        <p:txBody>
          <a:bodyPr/>
          <a:lstStyle/>
          <a:p>
            <a:fld id="{50011F9C-ECF9-4250-8F1B-650B46ECCF53}" type="slidenum">
              <a:rPr lang="en-US" altLang="en-US">
                <a:solidFill>
                  <a:schemeClr val="tx1"/>
                </a:solidFill>
              </a:rPr>
              <a:pPr/>
              <a:t>11</a:t>
            </a:fld>
            <a:endParaRPr lang="en-US" altLang="en-US">
              <a:solidFill>
                <a:schemeClr val="tx1"/>
              </a:solidFill>
            </a:endParaRPr>
          </a:p>
        </p:txBody>
      </p:sp>
      <p:sp>
        <p:nvSpPr>
          <p:cNvPr id="114690" name="Rectangle 2">
            <a:extLst>
              <a:ext uri="{FF2B5EF4-FFF2-40B4-BE49-F238E27FC236}">
                <a16:creationId xmlns:a16="http://schemas.microsoft.com/office/drawing/2014/main" id="{7B56BDB3-5BF8-FED3-34AD-FDD8D0DE451B}"/>
              </a:ext>
            </a:extLst>
          </p:cNvPr>
          <p:cNvSpPr>
            <a:spLocks noGrp="1" noChangeArrowheads="1"/>
          </p:cNvSpPr>
          <p:nvPr>
            <p:ph type="title"/>
          </p:nvPr>
        </p:nvSpPr>
        <p:spPr>
          <a:xfrm>
            <a:off x="2057400" y="152400"/>
            <a:ext cx="7772400" cy="1143000"/>
          </a:xfrm>
        </p:spPr>
        <p:txBody>
          <a:bodyPr/>
          <a:lstStyle/>
          <a:p>
            <a:r>
              <a:rPr lang="en-US" altLang="en-US"/>
              <a:t>Definition of Inherent Safety (IS)</a:t>
            </a:r>
          </a:p>
        </p:txBody>
      </p:sp>
      <p:sp>
        <p:nvSpPr>
          <p:cNvPr id="114691" name="Rectangle 3">
            <a:extLst>
              <a:ext uri="{FF2B5EF4-FFF2-40B4-BE49-F238E27FC236}">
                <a16:creationId xmlns:a16="http://schemas.microsoft.com/office/drawing/2014/main" id="{13C245DF-60AF-4C51-7752-E41AC7B549D2}"/>
              </a:ext>
            </a:extLst>
          </p:cNvPr>
          <p:cNvSpPr>
            <a:spLocks noGrp="1" noChangeArrowheads="1"/>
          </p:cNvSpPr>
          <p:nvPr>
            <p:ph type="body" idx="1"/>
          </p:nvPr>
        </p:nvSpPr>
        <p:spPr>
          <a:xfrm>
            <a:off x="2819400" y="1981200"/>
            <a:ext cx="7086600" cy="2971800"/>
          </a:xfrm>
        </p:spPr>
        <p:txBody>
          <a:bodyPr>
            <a:normAutofit fontScale="92500" lnSpcReduction="10000"/>
          </a:bodyPr>
          <a:lstStyle/>
          <a:p>
            <a:pPr>
              <a:lnSpc>
                <a:spcPct val="125000"/>
              </a:lnSpc>
              <a:buFontTx/>
              <a:buNone/>
            </a:pPr>
            <a:r>
              <a:rPr lang="en-US" altLang="en-US">
                <a:ea typeface="SimSun" panose="02010600030101010101" pitchFamily="2" charset="-122"/>
              </a:rPr>
              <a:t>    A chemical manufacturing process is described as inherently safer if it reduces or eliminates hazards associated with materials used and operations, and this reduction or elimination is a permanent and inseparable part of the process technology. (Kletz, 1991; Hendershot, 1997a, b)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5">
            <a:extLst>
              <a:ext uri="{FF2B5EF4-FFF2-40B4-BE49-F238E27FC236}">
                <a16:creationId xmlns:a16="http://schemas.microsoft.com/office/drawing/2014/main" id="{1762C9AE-63C0-C670-23C1-B93747E3B8D8}"/>
              </a:ext>
            </a:extLst>
          </p:cNvPr>
          <p:cNvSpPr>
            <a:spLocks noGrp="1"/>
          </p:cNvSpPr>
          <p:nvPr>
            <p:ph type="sldNum" sz="quarter" idx="12"/>
          </p:nvPr>
        </p:nvSpPr>
        <p:spPr/>
        <p:txBody>
          <a:bodyPr/>
          <a:lstStyle/>
          <a:p>
            <a:fld id="{CCBAC8D1-FA55-4345-862C-AF5A7F1D9250}" type="slidenum">
              <a:rPr lang="en-US" altLang="en-US">
                <a:solidFill>
                  <a:schemeClr val="tx1"/>
                </a:solidFill>
              </a:rPr>
              <a:pPr/>
              <a:t>12</a:t>
            </a:fld>
            <a:endParaRPr lang="en-US" altLang="en-US">
              <a:solidFill>
                <a:schemeClr val="tx1"/>
              </a:solidFill>
            </a:endParaRPr>
          </a:p>
        </p:txBody>
      </p:sp>
      <p:sp>
        <p:nvSpPr>
          <p:cNvPr id="116738" name="Rectangle 2">
            <a:extLst>
              <a:ext uri="{FF2B5EF4-FFF2-40B4-BE49-F238E27FC236}">
                <a16:creationId xmlns:a16="http://schemas.microsoft.com/office/drawing/2014/main" id="{8C100D3A-8081-F8EB-3AA4-A568A5F33E50}"/>
              </a:ext>
            </a:extLst>
          </p:cNvPr>
          <p:cNvSpPr>
            <a:spLocks noGrp="1" noChangeArrowheads="1"/>
          </p:cNvSpPr>
          <p:nvPr>
            <p:ph type="title"/>
          </p:nvPr>
        </p:nvSpPr>
        <p:spPr>
          <a:xfrm>
            <a:off x="1752600" y="152400"/>
            <a:ext cx="8686800" cy="1143000"/>
          </a:xfrm>
        </p:spPr>
        <p:txBody>
          <a:bodyPr/>
          <a:lstStyle/>
          <a:p>
            <a:r>
              <a:rPr lang="en-US" altLang="en-US"/>
              <a:t>IS Concepts</a:t>
            </a:r>
          </a:p>
        </p:txBody>
      </p:sp>
      <p:sp>
        <p:nvSpPr>
          <p:cNvPr id="116739" name="Rectangle 3">
            <a:extLst>
              <a:ext uri="{FF2B5EF4-FFF2-40B4-BE49-F238E27FC236}">
                <a16:creationId xmlns:a16="http://schemas.microsoft.com/office/drawing/2014/main" id="{1B3D4BA7-CB00-5915-7861-2B0FA5EA9B4F}"/>
              </a:ext>
            </a:extLst>
          </p:cNvPr>
          <p:cNvSpPr>
            <a:spLocks noGrp="1" noChangeArrowheads="1"/>
          </p:cNvSpPr>
          <p:nvPr>
            <p:ph type="body" idx="1"/>
          </p:nvPr>
        </p:nvSpPr>
        <p:spPr>
          <a:xfrm>
            <a:off x="2819400" y="1600200"/>
            <a:ext cx="7543800" cy="4114800"/>
          </a:xfrm>
        </p:spPr>
        <p:txBody>
          <a:bodyPr/>
          <a:lstStyle/>
          <a:p>
            <a:r>
              <a:rPr lang="en-US" altLang="en-US" sz="2000" b="1">
                <a:ea typeface="SimSun" panose="02010600030101010101" pitchFamily="2" charset="-122"/>
              </a:rPr>
              <a:t>Intensification</a:t>
            </a:r>
            <a:r>
              <a:rPr lang="en-US" altLang="en-US" sz="2000">
                <a:ea typeface="SimSun" panose="02010600030101010101" pitchFamily="2" charset="-122"/>
              </a:rPr>
              <a:t> - using less of a hazardous material </a:t>
            </a:r>
          </a:p>
          <a:p>
            <a:pPr>
              <a:buFontTx/>
              <a:buNone/>
            </a:pPr>
            <a:r>
              <a:rPr lang="en-US" altLang="en-US" sz="2000">
                <a:cs typeface="Times New Roman" panose="02020603050405020304" pitchFamily="18" charset="0"/>
              </a:rPr>
              <a:t>     E</a:t>
            </a:r>
            <a:r>
              <a:rPr lang="en-US" altLang="en-US" sz="2000" u="sng">
                <a:cs typeface="Times New Roman" panose="02020603050405020304" pitchFamily="18" charset="0"/>
              </a:rPr>
              <a:t>xample</a:t>
            </a:r>
            <a:r>
              <a:rPr lang="en-US" altLang="en-US" sz="2000">
                <a:cs typeface="Times New Roman" panose="02020603050405020304" pitchFamily="18" charset="0"/>
              </a:rPr>
              <a:t>: improved catalysts can reduce the size of equipment and minimize consequences of accidents</a:t>
            </a:r>
            <a:r>
              <a:rPr lang="en-US" altLang="en-US" sz="2000">
                <a:ea typeface="SimSun" panose="02010600030101010101" pitchFamily="2" charset="-122"/>
              </a:rPr>
              <a:t>.</a:t>
            </a:r>
          </a:p>
          <a:p>
            <a:endParaRPr lang="en-US" altLang="en-US" sz="2000"/>
          </a:p>
          <a:p>
            <a:r>
              <a:rPr lang="en-US" altLang="en-US" sz="2000" b="1">
                <a:ea typeface="SimSun" panose="02010600030101010101" pitchFamily="2" charset="-122"/>
              </a:rPr>
              <a:t>Attenuation</a:t>
            </a:r>
            <a:r>
              <a:rPr lang="en-US" altLang="en-US" sz="2000">
                <a:ea typeface="SimSun" panose="02010600030101010101" pitchFamily="2" charset="-122"/>
              </a:rPr>
              <a:t> - using a hazardous material in a less hazardous form.  E</a:t>
            </a:r>
            <a:r>
              <a:rPr lang="en-US" altLang="en-US" sz="2000" u="sng">
                <a:cs typeface="Times New Roman" panose="02020603050405020304" pitchFamily="18" charset="0"/>
              </a:rPr>
              <a:t>xample</a:t>
            </a:r>
            <a:r>
              <a:rPr lang="en-US" altLang="en-US" sz="2000">
                <a:cs typeface="Times New Roman" panose="02020603050405020304" pitchFamily="18" charset="0"/>
              </a:rPr>
              <a:t>: larger size of particle for flammable dust or a diluted form of hazardous material like aqueous acid rather than anhydrous acid.</a:t>
            </a:r>
            <a:r>
              <a:rPr lang="en-US" altLang="en-US" sz="2000">
                <a:ea typeface="SimSun" panose="02010600030101010101" pitchFamily="2" charset="-122"/>
              </a:rPr>
              <a:t> </a:t>
            </a:r>
            <a:endParaRPr lang="en-US" altLang="en-US" sz="2000"/>
          </a:p>
          <a:p>
            <a:endParaRPr lang="en-US" altLang="en-US" sz="2000"/>
          </a:p>
          <a:p>
            <a:r>
              <a:rPr lang="en-US" altLang="en-US" sz="2000" b="1">
                <a:ea typeface="SimSun" panose="02010600030101010101" pitchFamily="2" charset="-122"/>
              </a:rPr>
              <a:t>Substitution</a:t>
            </a:r>
            <a:r>
              <a:rPr lang="en-US" altLang="en-US" sz="2000">
                <a:ea typeface="SimSun" panose="02010600030101010101" pitchFamily="2" charset="-122"/>
              </a:rPr>
              <a:t> - using a safer material or production of a safer product.  E</a:t>
            </a:r>
            <a:r>
              <a:rPr lang="en-US" altLang="en-US" sz="2000" u="sng">
                <a:cs typeface="Times New Roman" panose="02020603050405020304" pitchFamily="18" charset="0"/>
              </a:rPr>
              <a:t>xample</a:t>
            </a:r>
            <a:r>
              <a:rPr lang="en-US" altLang="en-US" sz="2000">
                <a:cs typeface="Times New Roman" panose="02020603050405020304" pitchFamily="18" charset="0"/>
              </a:rPr>
              <a:t>: substituting water for a flammable solvent in latex paints compared to oil base paints.</a:t>
            </a:r>
            <a:r>
              <a:rPr lang="en-US" altLang="en-US" sz="2000">
                <a:ea typeface="SimSun" panose="02010600030101010101" pitchFamily="2" charset="-122"/>
              </a:rPr>
              <a:t> </a:t>
            </a:r>
            <a:endParaRPr lang="en-US" altLang="en-US"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5">
            <a:extLst>
              <a:ext uri="{FF2B5EF4-FFF2-40B4-BE49-F238E27FC236}">
                <a16:creationId xmlns:a16="http://schemas.microsoft.com/office/drawing/2014/main" id="{67E19DC5-7CC6-EEB9-9D88-DFDE843C235C}"/>
              </a:ext>
            </a:extLst>
          </p:cNvPr>
          <p:cNvSpPr>
            <a:spLocks noGrp="1"/>
          </p:cNvSpPr>
          <p:nvPr>
            <p:ph type="sldNum" sz="quarter" idx="12"/>
          </p:nvPr>
        </p:nvSpPr>
        <p:spPr/>
        <p:txBody>
          <a:bodyPr/>
          <a:lstStyle/>
          <a:p>
            <a:fld id="{288474FE-E54E-4556-9FDE-6AB21C897112}" type="slidenum">
              <a:rPr lang="en-US" altLang="en-US">
                <a:solidFill>
                  <a:schemeClr val="tx1"/>
                </a:solidFill>
              </a:rPr>
              <a:pPr/>
              <a:t>13</a:t>
            </a:fld>
            <a:endParaRPr lang="en-US" altLang="en-US">
              <a:solidFill>
                <a:schemeClr val="tx1"/>
              </a:solidFill>
            </a:endParaRPr>
          </a:p>
        </p:txBody>
      </p:sp>
      <p:sp>
        <p:nvSpPr>
          <p:cNvPr id="124930" name="Rectangle 2">
            <a:extLst>
              <a:ext uri="{FF2B5EF4-FFF2-40B4-BE49-F238E27FC236}">
                <a16:creationId xmlns:a16="http://schemas.microsoft.com/office/drawing/2014/main" id="{F6D25C2A-3AAD-C898-B825-1EE9C98070F0}"/>
              </a:ext>
            </a:extLst>
          </p:cNvPr>
          <p:cNvSpPr>
            <a:spLocks noGrp="1" noChangeArrowheads="1"/>
          </p:cNvSpPr>
          <p:nvPr>
            <p:ph type="title"/>
          </p:nvPr>
        </p:nvSpPr>
        <p:spPr>
          <a:xfrm>
            <a:off x="1752600" y="152400"/>
            <a:ext cx="8686800" cy="1143000"/>
          </a:xfrm>
        </p:spPr>
        <p:txBody>
          <a:bodyPr/>
          <a:lstStyle/>
          <a:p>
            <a:r>
              <a:rPr lang="en-US" altLang="en-US"/>
              <a:t>IS Concepts (cont.)</a:t>
            </a:r>
          </a:p>
        </p:txBody>
      </p:sp>
      <p:sp>
        <p:nvSpPr>
          <p:cNvPr id="124931" name="Rectangle 3">
            <a:extLst>
              <a:ext uri="{FF2B5EF4-FFF2-40B4-BE49-F238E27FC236}">
                <a16:creationId xmlns:a16="http://schemas.microsoft.com/office/drawing/2014/main" id="{A8E98FAD-00D8-137A-0AB8-6BAF8C2EDE6D}"/>
              </a:ext>
            </a:extLst>
          </p:cNvPr>
          <p:cNvSpPr>
            <a:spLocks noGrp="1" noChangeArrowheads="1"/>
          </p:cNvSpPr>
          <p:nvPr>
            <p:ph type="body" idx="1"/>
          </p:nvPr>
        </p:nvSpPr>
        <p:spPr>
          <a:xfrm>
            <a:off x="2819400" y="2209800"/>
            <a:ext cx="7543800" cy="3124200"/>
          </a:xfrm>
        </p:spPr>
        <p:txBody>
          <a:bodyPr>
            <a:normAutofit fontScale="92500"/>
          </a:bodyPr>
          <a:lstStyle/>
          <a:p>
            <a:r>
              <a:rPr lang="en-US" altLang="en-US" b="1">
                <a:ea typeface="SimSun" panose="02010600030101010101" pitchFamily="2" charset="-122"/>
              </a:rPr>
              <a:t>limitation</a:t>
            </a:r>
            <a:r>
              <a:rPr lang="en-US" altLang="en-US">
                <a:ea typeface="SimSun" panose="02010600030101010101" pitchFamily="2" charset="-122"/>
              </a:rPr>
              <a:t> - minimizing the effect of an incident.  </a:t>
            </a:r>
            <a:r>
              <a:rPr lang="en-US" altLang="en-US" u="sng">
                <a:ea typeface="SimSun" panose="02010600030101010101" pitchFamily="2" charset="-122"/>
              </a:rPr>
              <a:t>Example</a:t>
            </a:r>
            <a:r>
              <a:rPr lang="en-US" altLang="en-US">
                <a:ea typeface="SimSun" panose="02010600030101010101" pitchFamily="2" charset="-122"/>
              </a:rPr>
              <a:t>: </a:t>
            </a:r>
            <a:r>
              <a:rPr lang="en-US" altLang="en-US">
                <a:cs typeface="Times New Roman" panose="02020603050405020304" pitchFamily="18" charset="0"/>
              </a:rPr>
              <a:t>smaller diameter of pipe for transport of toxic gases and liquids will minimize the dispersion of the material when an accident does occur</a:t>
            </a:r>
            <a:r>
              <a:rPr lang="en-US" altLang="en-US">
                <a:ea typeface="SimSun" panose="02010600030101010101" pitchFamily="2" charset="-122"/>
              </a:rPr>
              <a:t> </a:t>
            </a:r>
          </a:p>
          <a:p>
            <a:endParaRPr lang="en-US" altLang="en-US" sz="800"/>
          </a:p>
          <a:p>
            <a:r>
              <a:rPr lang="en-US" altLang="en-US" b="1">
                <a:ea typeface="SimSun" panose="02010600030101010101" pitchFamily="2" charset="-122"/>
              </a:rPr>
              <a:t>Simplification</a:t>
            </a:r>
            <a:r>
              <a:rPr lang="en-US" altLang="en-US">
                <a:ea typeface="SimSun" panose="02010600030101010101" pitchFamily="2" charset="-122"/>
              </a:rPr>
              <a:t> - reducing the opportunities for error and malfunction.  Example: </a:t>
            </a:r>
            <a:r>
              <a:rPr lang="en-US" altLang="en-US">
                <a:cs typeface="Times New Roman" panose="02020603050405020304" pitchFamily="18" charset="0"/>
              </a:rPr>
              <a:t>easier-to-understand instructions to operators.</a:t>
            </a:r>
            <a:r>
              <a:rPr lang="en-US" altLang="en-US">
                <a:ea typeface="SimSun" panose="02010600030101010101" pitchFamily="2" charset="-122"/>
              </a:rPr>
              <a:t> </a:t>
            </a:r>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5">
            <a:extLst>
              <a:ext uri="{FF2B5EF4-FFF2-40B4-BE49-F238E27FC236}">
                <a16:creationId xmlns:a16="http://schemas.microsoft.com/office/drawing/2014/main" id="{09288E09-EC99-9410-C13F-C4DFAE7C6B46}"/>
              </a:ext>
            </a:extLst>
          </p:cNvPr>
          <p:cNvSpPr>
            <a:spLocks noGrp="1"/>
          </p:cNvSpPr>
          <p:nvPr>
            <p:ph type="sldNum" sz="quarter" idx="12"/>
          </p:nvPr>
        </p:nvSpPr>
        <p:spPr/>
        <p:txBody>
          <a:bodyPr/>
          <a:lstStyle/>
          <a:p>
            <a:fld id="{2C05292F-2507-422A-A30A-7F3F1BAD9FF5}" type="slidenum">
              <a:rPr lang="en-US" altLang="en-US"/>
              <a:pPr/>
              <a:t>14</a:t>
            </a:fld>
            <a:endParaRPr lang="en-US" altLang="en-US"/>
          </a:p>
        </p:txBody>
      </p:sp>
      <p:sp>
        <p:nvSpPr>
          <p:cNvPr id="118786" name="Rectangle 2">
            <a:extLst>
              <a:ext uri="{FF2B5EF4-FFF2-40B4-BE49-F238E27FC236}">
                <a16:creationId xmlns:a16="http://schemas.microsoft.com/office/drawing/2014/main" id="{A3BCFA75-1F94-278F-927F-C4C39BB99095}"/>
              </a:ext>
            </a:extLst>
          </p:cNvPr>
          <p:cNvSpPr>
            <a:spLocks noGrp="1" noChangeArrowheads="1"/>
          </p:cNvSpPr>
          <p:nvPr>
            <p:ph type="title"/>
          </p:nvPr>
        </p:nvSpPr>
        <p:spPr>
          <a:xfrm>
            <a:off x="1752600" y="0"/>
            <a:ext cx="8610600" cy="1371600"/>
          </a:xfrm>
          <a:noFill/>
          <a:extLst>
            <a:ext uri="{909E8E84-426E-40DD-AFC4-6F175D3DCCD1}">
              <a14:hiddenFill xmlns:a14="http://schemas.microsoft.com/office/drawing/2010/main">
                <a:solidFill>
                  <a:schemeClr val="bg1"/>
                </a:solidFill>
              </a14:hiddenFill>
            </a:ext>
          </a:extLst>
        </p:spPr>
        <p:txBody>
          <a:bodyPr/>
          <a:lstStyle/>
          <a:p>
            <a:r>
              <a:rPr lang="en-US" altLang="en-US">
                <a:ea typeface="SimSun" panose="02010600030101010101" pitchFamily="2" charset="-122"/>
              </a:rPr>
              <a:t>Comparison between</a:t>
            </a:r>
            <a:r>
              <a:rPr lang="en-US" altLang="en-US"/>
              <a:t> IS and (GE)</a:t>
            </a:r>
          </a:p>
        </p:txBody>
      </p:sp>
      <p:graphicFrame>
        <p:nvGraphicFramePr>
          <p:cNvPr id="119262" name="Group 478">
            <a:extLst>
              <a:ext uri="{FF2B5EF4-FFF2-40B4-BE49-F238E27FC236}">
                <a16:creationId xmlns:a16="http://schemas.microsoft.com/office/drawing/2014/main" id="{73A0D6DE-D856-47DB-B41F-A48D380F6F60}"/>
              </a:ext>
            </a:extLst>
          </p:cNvPr>
          <p:cNvGraphicFramePr>
            <a:graphicFrameLocks noGrp="1"/>
          </p:cNvGraphicFramePr>
          <p:nvPr/>
        </p:nvGraphicFramePr>
        <p:xfrm>
          <a:off x="2019300" y="1379538"/>
          <a:ext cx="8229600" cy="5211762"/>
        </p:xfrm>
        <a:graphic>
          <a:graphicData uri="http://schemas.openxmlformats.org/drawingml/2006/table">
            <a:tbl>
              <a:tblPr/>
              <a:tblGrid>
                <a:gridCol w="1697038">
                  <a:extLst>
                    <a:ext uri="{9D8B030D-6E8A-4147-A177-3AD203B41FA5}">
                      <a16:colId xmlns:a16="http://schemas.microsoft.com/office/drawing/2014/main" val="1795616661"/>
                    </a:ext>
                  </a:extLst>
                </a:gridCol>
                <a:gridCol w="3275012">
                  <a:extLst>
                    <a:ext uri="{9D8B030D-6E8A-4147-A177-3AD203B41FA5}">
                      <a16:colId xmlns:a16="http://schemas.microsoft.com/office/drawing/2014/main" val="256191302"/>
                    </a:ext>
                  </a:extLst>
                </a:gridCol>
                <a:gridCol w="1344613">
                  <a:extLst>
                    <a:ext uri="{9D8B030D-6E8A-4147-A177-3AD203B41FA5}">
                      <a16:colId xmlns:a16="http://schemas.microsoft.com/office/drawing/2014/main" val="3771036019"/>
                    </a:ext>
                  </a:extLst>
                </a:gridCol>
                <a:gridCol w="1912937">
                  <a:extLst>
                    <a:ext uri="{9D8B030D-6E8A-4147-A177-3AD203B41FA5}">
                      <a16:colId xmlns:a16="http://schemas.microsoft.com/office/drawing/2014/main" val="1478712038"/>
                    </a:ext>
                  </a:extLst>
                </a:gridCol>
              </a:tblGrid>
              <a:tr h="638175">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sz="1200">
                          <a:solidFill>
                            <a:schemeClr val="tx1"/>
                          </a:solidFill>
                          <a:latin typeface="Arial" panose="020B0604020202020204" pitchFamily="34" charset="0"/>
                        </a:defRPr>
                      </a:lvl5pPr>
                      <a:lvl6pPr fontAlgn="base">
                        <a:spcBef>
                          <a:spcPct val="20000"/>
                        </a:spcBef>
                        <a:spcAft>
                          <a:spcPct val="0"/>
                        </a:spcAft>
                        <a:defRPr sz="1200">
                          <a:solidFill>
                            <a:schemeClr val="tx1"/>
                          </a:solidFill>
                          <a:latin typeface="Arial" panose="020B0604020202020204" pitchFamily="34" charset="0"/>
                        </a:defRPr>
                      </a:lvl6pPr>
                      <a:lvl7pPr fontAlgn="base">
                        <a:spcBef>
                          <a:spcPct val="20000"/>
                        </a:spcBef>
                        <a:spcAft>
                          <a:spcPct val="0"/>
                        </a:spcAft>
                        <a:defRPr sz="1200">
                          <a:solidFill>
                            <a:schemeClr val="tx1"/>
                          </a:solidFill>
                          <a:latin typeface="Arial" panose="020B0604020202020204" pitchFamily="34" charset="0"/>
                        </a:defRPr>
                      </a:lvl7pPr>
                      <a:lvl8pPr fontAlgn="base">
                        <a:spcBef>
                          <a:spcPct val="20000"/>
                        </a:spcBef>
                        <a:spcAft>
                          <a:spcPct val="0"/>
                        </a:spcAft>
                        <a:defRPr sz="1200">
                          <a:solidFill>
                            <a:schemeClr val="tx1"/>
                          </a:solidFill>
                          <a:latin typeface="Arial" panose="020B0604020202020204" pitchFamily="34" charset="0"/>
                        </a:defRPr>
                      </a:lvl8pPr>
                      <a:lvl9pPr fontAlgn="base">
                        <a:spcBef>
                          <a:spcPct val="20000"/>
                        </a:spcBef>
                        <a:spcAft>
                          <a:spcPct val="0"/>
                        </a:spcAft>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rgbClr val="000000"/>
                          </a:solidFill>
                          <a:effectLst/>
                          <a:latin typeface="Arial" panose="020B0604020202020204" pitchFamily="34" charset="0"/>
                          <a:cs typeface="Times New Roman" panose="02020603050405020304" pitchFamily="18" charset="0"/>
                        </a:rPr>
                        <a:t>Strategy/Tenet </a:t>
                      </a:r>
                      <a:r>
                        <a:rPr kumimoji="0" lang="en-US" altLang="en-US" sz="1600" b="1" i="0" u="none" strike="noStrike" cap="none" normalizeH="0" baseline="0">
                          <a:ln>
                            <a:noFill/>
                          </a:ln>
                          <a:solidFill>
                            <a:srgbClr val="000000"/>
                          </a:solidFill>
                          <a:effectLst/>
                          <a:latin typeface="Arial" panose="020B0604020202020204" pitchFamily="34" charset="0"/>
                          <a:ea typeface="SimSun" panose="02010600030101010101" pitchFamily="2" charset="-122"/>
                        </a:rPr>
                        <a:t>(Based on IS)</a:t>
                      </a:r>
                      <a:r>
                        <a:rPr kumimoji="0" lang="en-US" altLang="en-US" sz="1600" b="1" i="0" u="none" strike="noStrike" cap="none" normalizeH="0" baseline="0">
                          <a:ln>
                            <a:noFill/>
                          </a:ln>
                          <a:solidFill>
                            <a:srgbClr val="000000"/>
                          </a:solidFill>
                          <a:effectLst/>
                          <a:latin typeface="Arial" panose="020B0604020202020204" pitchFamily="34" charset="0"/>
                        </a:rPr>
                        <a:t>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gradFill rotWithShape="0">
                      <a:gsLst>
                        <a:gs pos="0">
                          <a:schemeClr val="hlink"/>
                        </a:gs>
                        <a:gs pos="100000">
                          <a:srgbClr val="FFFFFF"/>
                        </a:gs>
                      </a:gsLst>
                      <a:lin ang="5400000" scaled="1"/>
                    </a:grad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sz="1200">
                          <a:solidFill>
                            <a:schemeClr val="tx1"/>
                          </a:solidFill>
                          <a:latin typeface="Arial" panose="020B0604020202020204" pitchFamily="34" charset="0"/>
                        </a:defRPr>
                      </a:lvl5pPr>
                      <a:lvl6pPr fontAlgn="base">
                        <a:spcBef>
                          <a:spcPct val="20000"/>
                        </a:spcBef>
                        <a:spcAft>
                          <a:spcPct val="0"/>
                        </a:spcAft>
                        <a:defRPr sz="1200">
                          <a:solidFill>
                            <a:schemeClr val="tx1"/>
                          </a:solidFill>
                          <a:latin typeface="Arial" panose="020B0604020202020204" pitchFamily="34" charset="0"/>
                        </a:defRPr>
                      </a:lvl6pPr>
                      <a:lvl7pPr fontAlgn="base">
                        <a:spcBef>
                          <a:spcPct val="20000"/>
                        </a:spcBef>
                        <a:spcAft>
                          <a:spcPct val="0"/>
                        </a:spcAft>
                        <a:defRPr sz="1200">
                          <a:solidFill>
                            <a:schemeClr val="tx1"/>
                          </a:solidFill>
                          <a:latin typeface="Arial" panose="020B0604020202020204" pitchFamily="34" charset="0"/>
                        </a:defRPr>
                      </a:lvl7pPr>
                      <a:lvl8pPr fontAlgn="base">
                        <a:spcBef>
                          <a:spcPct val="20000"/>
                        </a:spcBef>
                        <a:spcAft>
                          <a:spcPct val="0"/>
                        </a:spcAft>
                        <a:defRPr sz="1200">
                          <a:solidFill>
                            <a:schemeClr val="tx1"/>
                          </a:solidFill>
                          <a:latin typeface="Arial" panose="020B0604020202020204" pitchFamily="34" charset="0"/>
                        </a:defRPr>
                      </a:lvl8pPr>
                      <a:lvl9pPr fontAlgn="base">
                        <a:spcBef>
                          <a:spcPct val="20000"/>
                        </a:spcBef>
                        <a:spcAft>
                          <a:spcPct val="0"/>
                        </a:spcAft>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600" b="1" i="0" u="none" strike="noStrike" cap="none" normalizeH="0" baseline="0">
                        <a:ln>
                          <a:noFill/>
                        </a:ln>
                        <a:solidFill>
                          <a:srgbClr val="000000"/>
                        </a:solidFill>
                        <a:effectLst/>
                        <a:latin typeface="Arial" panose="020B0604020202020204" pitchFamily="34" charset="0"/>
                        <a:ea typeface="SimSun" panose="02010600030101010101" pitchFamily="2" charset="-122"/>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rgbClr val="000000"/>
                          </a:solidFill>
                          <a:effectLst/>
                          <a:latin typeface="Arial" panose="020B0604020202020204" pitchFamily="34" charset="0"/>
                          <a:ea typeface="SimSun" panose="02010600030101010101" pitchFamily="2" charset="-122"/>
                        </a:rPr>
                        <a:t>Example Concepts</a:t>
                      </a:r>
                      <a:r>
                        <a:rPr kumimoji="0" lang="en-US" altLang="en-US" sz="1600" b="1" i="0" u="none" strike="noStrike" cap="none" normalizeH="0" baseline="0">
                          <a:ln>
                            <a:noFill/>
                          </a:ln>
                          <a:solidFill>
                            <a:srgbClr val="000000"/>
                          </a:solidFill>
                          <a:effectLst/>
                          <a:latin typeface="Arial" panose="020B0604020202020204" pitchFamily="34" charset="0"/>
                        </a:rPr>
                        <a:t>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gradFill rotWithShape="0">
                      <a:gsLst>
                        <a:gs pos="0">
                          <a:schemeClr val="hlink"/>
                        </a:gs>
                        <a:gs pos="100000">
                          <a:srgbClr val="FFFFFF"/>
                        </a:gs>
                      </a:gsLst>
                      <a:lin ang="5400000" scaled="1"/>
                    </a:grad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sz="1200">
                          <a:solidFill>
                            <a:schemeClr val="tx1"/>
                          </a:solidFill>
                          <a:latin typeface="Arial" panose="020B0604020202020204" pitchFamily="34" charset="0"/>
                        </a:defRPr>
                      </a:lvl5pPr>
                      <a:lvl6pPr fontAlgn="base">
                        <a:spcBef>
                          <a:spcPct val="20000"/>
                        </a:spcBef>
                        <a:spcAft>
                          <a:spcPct val="0"/>
                        </a:spcAft>
                        <a:defRPr sz="1200">
                          <a:solidFill>
                            <a:schemeClr val="tx1"/>
                          </a:solidFill>
                          <a:latin typeface="Arial" panose="020B0604020202020204" pitchFamily="34" charset="0"/>
                        </a:defRPr>
                      </a:lvl6pPr>
                      <a:lvl7pPr fontAlgn="base">
                        <a:spcBef>
                          <a:spcPct val="20000"/>
                        </a:spcBef>
                        <a:spcAft>
                          <a:spcPct val="0"/>
                        </a:spcAft>
                        <a:defRPr sz="1200">
                          <a:solidFill>
                            <a:schemeClr val="tx1"/>
                          </a:solidFill>
                          <a:latin typeface="Arial" panose="020B0604020202020204" pitchFamily="34" charset="0"/>
                        </a:defRPr>
                      </a:lvl7pPr>
                      <a:lvl8pPr fontAlgn="base">
                        <a:spcBef>
                          <a:spcPct val="20000"/>
                        </a:spcBef>
                        <a:spcAft>
                          <a:spcPct val="0"/>
                        </a:spcAft>
                        <a:defRPr sz="1200">
                          <a:solidFill>
                            <a:schemeClr val="tx1"/>
                          </a:solidFill>
                          <a:latin typeface="Arial" panose="020B0604020202020204" pitchFamily="34" charset="0"/>
                        </a:defRPr>
                      </a:lvl8pPr>
                      <a:lvl9pPr fontAlgn="base">
                        <a:spcBef>
                          <a:spcPct val="20000"/>
                        </a:spcBef>
                        <a:spcAft>
                          <a:spcPct val="0"/>
                        </a:spcAft>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rgbClr val="000000"/>
                          </a:solidFill>
                          <a:effectLst/>
                          <a:latin typeface="Arial" panose="020B0604020202020204" pitchFamily="34" charset="0"/>
                          <a:ea typeface="SimSun" panose="02010600030101010101" pitchFamily="2" charset="-122"/>
                        </a:rPr>
                        <a:t>Inherent Safety (IS)</a:t>
                      </a:r>
                      <a:r>
                        <a:rPr kumimoji="0" lang="en-US" altLang="en-US" sz="1600" b="1" i="0" u="none" strike="noStrike" cap="none" normalizeH="0" baseline="0">
                          <a:ln>
                            <a:noFill/>
                          </a:ln>
                          <a:solidFill>
                            <a:srgbClr val="000000"/>
                          </a:solidFill>
                          <a:effectLst/>
                          <a:latin typeface="Arial" panose="020B0604020202020204" pitchFamily="34" charset="0"/>
                        </a:rPr>
                        <a:t>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gradFill rotWithShape="0">
                      <a:gsLst>
                        <a:gs pos="0">
                          <a:schemeClr val="hlink"/>
                        </a:gs>
                        <a:gs pos="100000">
                          <a:srgbClr val="FFFFFF"/>
                        </a:gs>
                      </a:gsLst>
                      <a:lin ang="5400000" scaled="1"/>
                    </a:grad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sz="1200">
                          <a:solidFill>
                            <a:schemeClr val="tx1"/>
                          </a:solidFill>
                          <a:latin typeface="Arial" panose="020B0604020202020204" pitchFamily="34" charset="0"/>
                        </a:defRPr>
                      </a:lvl5pPr>
                      <a:lvl6pPr fontAlgn="base">
                        <a:spcBef>
                          <a:spcPct val="20000"/>
                        </a:spcBef>
                        <a:spcAft>
                          <a:spcPct val="0"/>
                        </a:spcAft>
                        <a:defRPr sz="1200">
                          <a:solidFill>
                            <a:schemeClr val="tx1"/>
                          </a:solidFill>
                          <a:latin typeface="Arial" panose="020B0604020202020204" pitchFamily="34" charset="0"/>
                        </a:defRPr>
                      </a:lvl6pPr>
                      <a:lvl7pPr fontAlgn="base">
                        <a:spcBef>
                          <a:spcPct val="20000"/>
                        </a:spcBef>
                        <a:spcAft>
                          <a:spcPct val="0"/>
                        </a:spcAft>
                        <a:defRPr sz="1200">
                          <a:solidFill>
                            <a:schemeClr val="tx1"/>
                          </a:solidFill>
                          <a:latin typeface="Arial" panose="020B0604020202020204" pitchFamily="34" charset="0"/>
                        </a:defRPr>
                      </a:lvl7pPr>
                      <a:lvl8pPr fontAlgn="base">
                        <a:spcBef>
                          <a:spcPct val="20000"/>
                        </a:spcBef>
                        <a:spcAft>
                          <a:spcPct val="0"/>
                        </a:spcAft>
                        <a:defRPr sz="1200">
                          <a:solidFill>
                            <a:schemeClr val="tx1"/>
                          </a:solidFill>
                          <a:latin typeface="Arial" panose="020B0604020202020204" pitchFamily="34" charset="0"/>
                        </a:defRPr>
                      </a:lvl8pPr>
                      <a:lvl9pPr fontAlgn="base">
                        <a:spcBef>
                          <a:spcPct val="20000"/>
                        </a:spcBef>
                        <a:spcAft>
                          <a:spcPct val="0"/>
                        </a:spcAft>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a:ln>
                            <a:noFill/>
                          </a:ln>
                          <a:solidFill>
                            <a:srgbClr val="000000"/>
                          </a:solidFill>
                          <a:effectLst/>
                          <a:latin typeface="Arial" panose="020B0604020202020204" pitchFamily="34" charset="0"/>
                          <a:ea typeface="SimSun" panose="02010600030101010101" pitchFamily="2" charset="-122"/>
                        </a:rPr>
                        <a:t>Green Engineering (GE)</a:t>
                      </a:r>
                      <a:endParaRPr kumimoji="0" lang="en-US" altLang="en-US" sz="1600" b="1" i="0" u="none" strike="noStrike" cap="none" normalizeH="0" baseline="0">
                        <a:ln>
                          <a:noFill/>
                        </a:ln>
                        <a:solidFill>
                          <a:srgbClr val="000000"/>
                        </a:solidFill>
                        <a:effectLst/>
                        <a:latin typeface="Arial" panose="020B0604020202020204"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gradFill rotWithShape="0">
                      <a:gsLst>
                        <a:gs pos="0">
                          <a:schemeClr val="hlink"/>
                        </a:gs>
                        <a:gs pos="100000">
                          <a:srgbClr val="FFFFFF"/>
                        </a:gs>
                      </a:gsLst>
                      <a:lin ang="5400000" scaled="1"/>
                    </a:gradFill>
                  </a:tcPr>
                </a:tc>
                <a:extLst>
                  <a:ext uri="{0D108BD9-81ED-4DB2-BD59-A6C34878D82A}">
                    <a16:rowId xmlns:a16="http://schemas.microsoft.com/office/drawing/2014/main" val="3511455504"/>
                  </a:ext>
                </a:extLst>
              </a:tr>
              <a:tr h="635000">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sz="1200">
                          <a:solidFill>
                            <a:schemeClr val="tx1"/>
                          </a:solidFill>
                          <a:latin typeface="Arial" panose="020B0604020202020204" pitchFamily="34" charset="0"/>
                        </a:defRPr>
                      </a:lvl5pPr>
                      <a:lvl6pPr fontAlgn="base">
                        <a:spcBef>
                          <a:spcPct val="20000"/>
                        </a:spcBef>
                        <a:spcAft>
                          <a:spcPct val="0"/>
                        </a:spcAft>
                        <a:defRPr sz="1200">
                          <a:solidFill>
                            <a:schemeClr val="tx1"/>
                          </a:solidFill>
                          <a:latin typeface="Arial" panose="020B0604020202020204" pitchFamily="34" charset="0"/>
                        </a:defRPr>
                      </a:lvl6pPr>
                      <a:lvl7pPr fontAlgn="base">
                        <a:spcBef>
                          <a:spcPct val="20000"/>
                        </a:spcBef>
                        <a:spcAft>
                          <a:spcPct val="0"/>
                        </a:spcAft>
                        <a:defRPr sz="1200">
                          <a:solidFill>
                            <a:schemeClr val="tx1"/>
                          </a:solidFill>
                          <a:latin typeface="Arial" panose="020B0604020202020204" pitchFamily="34" charset="0"/>
                        </a:defRPr>
                      </a:lvl7pPr>
                      <a:lvl8pPr fontAlgn="base">
                        <a:spcBef>
                          <a:spcPct val="20000"/>
                        </a:spcBef>
                        <a:spcAft>
                          <a:spcPct val="0"/>
                        </a:spcAft>
                        <a:defRPr sz="1200">
                          <a:solidFill>
                            <a:schemeClr val="tx1"/>
                          </a:solidFill>
                          <a:latin typeface="Arial" panose="020B0604020202020204" pitchFamily="34" charset="0"/>
                        </a:defRPr>
                      </a:lvl8pPr>
                      <a:lvl9pPr fontAlgn="base">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rgbClr val="000000"/>
                          </a:solidFill>
                          <a:effectLst/>
                          <a:latin typeface="Arial" panose="020B0604020202020204" pitchFamily="34" charset="0"/>
                          <a:ea typeface="SimSun" panose="02010600030101010101" pitchFamily="2" charset="-122"/>
                        </a:rPr>
                        <a:t>Substitution</a:t>
                      </a:r>
                      <a:r>
                        <a:rPr kumimoji="0" lang="en-US" altLang="en-US" sz="1400" b="1" i="0" u="none" strike="noStrike" cap="none" normalizeH="0" baseline="0">
                          <a:ln>
                            <a:noFill/>
                          </a:ln>
                          <a:solidFill>
                            <a:srgbClr val="000000"/>
                          </a:solidFill>
                          <a:effectLst/>
                          <a:latin typeface="Arial" panose="020B0604020202020204" pitchFamily="34" charset="0"/>
                        </a:rPr>
                        <a:t>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gradFill rotWithShape="0">
                      <a:gsLst>
                        <a:gs pos="0">
                          <a:schemeClr val="hlink"/>
                        </a:gs>
                        <a:gs pos="100000">
                          <a:srgbClr val="FFFFFF"/>
                        </a:gs>
                      </a:gsLst>
                      <a:lin ang="5400000" scaled="1"/>
                    </a:grad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sz="1200">
                          <a:solidFill>
                            <a:schemeClr val="tx1"/>
                          </a:solidFill>
                          <a:latin typeface="Arial" panose="020B0604020202020204" pitchFamily="34" charset="0"/>
                        </a:defRPr>
                      </a:lvl5pPr>
                      <a:lvl6pPr fontAlgn="base">
                        <a:spcBef>
                          <a:spcPct val="20000"/>
                        </a:spcBef>
                        <a:spcAft>
                          <a:spcPct val="0"/>
                        </a:spcAft>
                        <a:defRPr sz="1200">
                          <a:solidFill>
                            <a:schemeClr val="tx1"/>
                          </a:solidFill>
                          <a:latin typeface="Arial" panose="020B0604020202020204" pitchFamily="34" charset="0"/>
                        </a:defRPr>
                      </a:lvl6pPr>
                      <a:lvl7pPr fontAlgn="base">
                        <a:spcBef>
                          <a:spcPct val="20000"/>
                        </a:spcBef>
                        <a:spcAft>
                          <a:spcPct val="0"/>
                        </a:spcAft>
                        <a:defRPr sz="1200">
                          <a:solidFill>
                            <a:schemeClr val="tx1"/>
                          </a:solidFill>
                          <a:latin typeface="Arial" panose="020B0604020202020204" pitchFamily="34" charset="0"/>
                        </a:defRPr>
                      </a:lvl7pPr>
                      <a:lvl8pPr fontAlgn="base">
                        <a:spcBef>
                          <a:spcPct val="20000"/>
                        </a:spcBef>
                        <a:spcAft>
                          <a:spcPct val="0"/>
                        </a:spcAft>
                        <a:defRPr sz="1200">
                          <a:solidFill>
                            <a:schemeClr val="tx1"/>
                          </a:solidFill>
                          <a:latin typeface="Arial" panose="020B0604020202020204" pitchFamily="34" charset="0"/>
                        </a:defRPr>
                      </a:lvl8pPr>
                      <a:lvl9pPr fontAlgn="base">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ea typeface="SimSun" panose="02010600030101010101" pitchFamily="2" charset="-122"/>
                        </a:rPr>
                        <a:t>Reaction chemistry, Feedstocks, Catalysts, Solvents, Fuel selection</a:t>
                      </a:r>
                      <a:r>
                        <a:rPr kumimoji="0" lang="en-US" altLang="en-US" sz="1400" b="0" i="0" u="none" strike="noStrike" cap="none" normalizeH="0" baseline="0">
                          <a:ln>
                            <a:noFill/>
                          </a:ln>
                          <a:solidFill>
                            <a:srgbClr val="000000"/>
                          </a:solidFill>
                          <a:effectLst/>
                          <a:latin typeface="Arial" panose="020B0604020202020204" pitchFamily="34" charset="0"/>
                        </a:rPr>
                        <a:t>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gradFill rotWithShape="0">
                      <a:gsLst>
                        <a:gs pos="0">
                          <a:schemeClr val="hlink"/>
                        </a:gs>
                        <a:gs pos="100000">
                          <a:srgbClr val="FFFFFF"/>
                        </a:gs>
                      </a:gsLst>
                      <a:lin ang="5400000" scaled="1"/>
                    </a:grad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sz="1200">
                          <a:solidFill>
                            <a:schemeClr val="tx1"/>
                          </a:solidFill>
                          <a:latin typeface="Arial" panose="020B0604020202020204" pitchFamily="34" charset="0"/>
                        </a:defRPr>
                      </a:lvl5pPr>
                      <a:lvl6pPr fontAlgn="base">
                        <a:spcBef>
                          <a:spcPct val="20000"/>
                        </a:spcBef>
                        <a:spcAft>
                          <a:spcPct val="0"/>
                        </a:spcAft>
                        <a:defRPr sz="1200">
                          <a:solidFill>
                            <a:schemeClr val="tx1"/>
                          </a:solidFill>
                          <a:latin typeface="Arial" panose="020B0604020202020204" pitchFamily="34" charset="0"/>
                        </a:defRPr>
                      </a:lvl6pPr>
                      <a:lvl7pPr fontAlgn="base">
                        <a:spcBef>
                          <a:spcPct val="20000"/>
                        </a:spcBef>
                        <a:spcAft>
                          <a:spcPct val="0"/>
                        </a:spcAft>
                        <a:defRPr sz="1200">
                          <a:solidFill>
                            <a:schemeClr val="tx1"/>
                          </a:solidFill>
                          <a:latin typeface="Arial" panose="020B0604020202020204" pitchFamily="34" charset="0"/>
                        </a:defRPr>
                      </a:lvl7pPr>
                      <a:lvl8pPr fontAlgn="base">
                        <a:spcBef>
                          <a:spcPct val="20000"/>
                        </a:spcBef>
                        <a:spcAft>
                          <a:spcPct val="0"/>
                        </a:spcAft>
                        <a:defRPr sz="1200">
                          <a:solidFill>
                            <a:schemeClr val="tx1"/>
                          </a:solidFill>
                          <a:latin typeface="Arial" panose="020B0604020202020204" pitchFamily="34" charset="0"/>
                        </a:defRPr>
                      </a:lvl8pPr>
                      <a:lvl9pPr fontAlgn="base">
                        <a:spcBef>
                          <a:spcPct val="20000"/>
                        </a:spcBef>
                        <a:spcAft>
                          <a:spcPct val="0"/>
                        </a:spcAft>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800" b="0" i="0" u="none" strike="noStrike" cap="none" normalizeH="0" baseline="0">
                        <a:ln>
                          <a:noFill/>
                        </a:ln>
                        <a:solidFill>
                          <a:srgbClr val="000000"/>
                        </a:solidFill>
                        <a:effectLst/>
                        <a:latin typeface="Arial" panose="020B060402020202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a:t>
                      </a:r>
                      <a:r>
                        <a:rPr kumimoji="0" lang="en-US" altLang="en-US" sz="1400" b="0" i="0" u="none" strike="noStrike" cap="none" normalizeH="0" baseline="0">
                          <a:ln>
                            <a:noFill/>
                          </a:ln>
                          <a:solidFill>
                            <a:srgbClr val="000000"/>
                          </a:solidFill>
                          <a:effectLst/>
                          <a:latin typeface="Arial Unicode MS" panose="020B0604020202020204" pitchFamily="34" charset="-128"/>
                        </a:rPr>
                        <a:t>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gradFill rotWithShape="0">
                      <a:gsLst>
                        <a:gs pos="0">
                          <a:schemeClr val="hlink"/>
                        </a:gs>
                        <a:gs pos="100000">
                          <a:srgbClr val="FFFFFF"/>
                        </a:gs>
                      </a:gsLst>
                      <a:lin ang="5400000" scaled="1"/>
                    </a:grad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sz="1200">
                          <a:solidFill>
                            <a:schemeClr val="tx1"/>
                          </a:solidFill>
                          <a:latin typeface="Arial" panose="020B0604020202020204" pitchFamily="34" charset="0"/>
                        </a:defRPr>
                      </a:lvl5pPr>
                      <a:lvl6pPr fontAlgn="base">
                        <a:spcBef>
                          <a:spcPct val="20000"/>
                        </a:spcBef>
                        <a:spcAft>
                          <a:spcPct val="0"/>
                        </a:spcAft>
                        <a:defRPr sz="1200">
                          <a:solidFill>
                            <a:schemeClr val="tx1"/>
                          </a:solidFill>
                          <a:latin typeface="Arial" panose="020B0604020202020204" pitchFamily="34" charset="0"/>
                        </a:defRPr>
                      </a:lvl6pPr>
                      <a:lvl7pPr fontAlgn="base">
                        <a:spcBef>
                          <a:spcPct val="20000"/>
                        </a:spcBef>
                        <a:spcAft>
                          <a:spcPct val="0"/>
                        </a:spcAft>
                        <a:defRPr sz="1200">
                          <a:solidFill>
                            <a:schemeClr val="tx1"/>
                          </a:solidFill>
                          <a:latin typeface="Arial" panose="020B0604020202020204" pitchFamily="34" charset="0"/>
                        </a:defRPr>
                      </a:lvl7pPr>
                      <a:lvl8pPr fontAlgn="base">
                        <a:spcBef>
                          <a:spcPct val="20000"/>
                        </a:spcBef>
                        <a:spcAft>
                          <a:spcPct val="0"/>
                        </a:spcAft>
                        <a:defRPr sz="1200">
                          <a:solidFill>
                            <a:schemeClr val="tx1"/>
                          </a:solidFill>
                          <a:latin typeface="Arial" panose="020B0604020202020204" pitchFamily="34" charset="0"/>
                        </a:defRPr>
                      </a:lvl8pPr>
                      <a:lvl9pPr fontAlgn="base">
                        <a:spcBef>
                          <a:spcPct val="20000"/>
                        </a:spcBef>
                        <a:spcAft>
                          <a:spcPct val="0"/>
                        </a:spcAft>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800" b="0" i="0" u="none" strike="noStrike" cap="none" normalizeH="0" baseline="0">
                        <a:ln>
                          <a:noFill/>
                        </a:ln>
                        <a:solidFill>
                          <a:srgbClr val="000000"/>
                        </a:solidFill>
                        <a:effectLst/>
                        <a:latin typeface="Arial" panose="020B060402020202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a:t>
                      </a:r>
                      <a:r>
                        <a:rPr kumimoji="0" lang="en-US" altLang="en-US" sz="1400" b="0" i="0" u="none" strike="noStrike" cap="none" normalizeH="0" baseline="0">
                          <a:ln>
                            <a:noFill/>
                          </a:ln>
                          <a:solidFill>
                            <a:srgbClr val="000000"/>
                          </a:solidFill>
                          <a:effectLst/>
                          <a:latin typeface="Arial Unicode MS" panose="020B0604020202020204" pitchFamily="34" charset="-128"/>
                        </a:rPr>
                        <a:t>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gradFill rotWithShape="0">
                      <a:gsLst>
                        <a:gs pos="0">
                          <a:schemeClr val="hlink"/>
                        </a:gs>
                        <a:gs pos="100000">
                          <a:srgbClr val="FFFFFF"/>
                        </a:gs>
                      </a:gsLst>
                      <a:lin ang="5400000" scaled="1"/>
                    </a:gradFill>
                  </a:tcPr>
                </a:tc>
                <a:extLst>
                  <a:ext uri="{0D108BD9-81ED-4DB2-BD59-A6C34878D82A}">
                    <a16:rowId xmlns:a16="http://schemas.microsoft.com/office/drawing/2014/main" val="940211685"/>
                  </a:ext>
                </a:extLst>
              </a:tr>
              <a:tr h="825500">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sz="1200">
                          <a:solidFill>
                            <a:schemeClr val="tx1"/>
                          </a:solidFill>
                          <a:latin typeface="Arial" panose="020B0604020202020204" pitchFamily="34" charset="0"/>
                        </a:defRPr>
                      </a:lvl5pPr>
                      <a:lvl6pPr fontAlgn="base">
                        <a:spcBef>
                          <a:spcPct val="20000"/>
                        </a:spcBef>
                        <a:spcAft>
                          <a:spcPct val="0"/>
                        </a:spcAft>
                        <a:defRPr sz="1200">
                          <a:solidFill>
                            <a:schemeClr val="tx1"/>
                          </a:solidFill>
                          <a:latin typeface="Arial" panose="020B0604020202020204" pitchFamily="34" charset="0"/>
                        </a:defRPr>
                      </a:lvl6pPr>
                      <a:lvl7pPr fontAlgn="base">
                        <a:spcBef>
                          <a:spcPct val="20000"/>
                        </a:spcBef>
                        <a:spcAft>
                          <a:spcPct val="0"/>
                        </a:spcAft>
                        <a:defRPr sz="1200">
                          <a:solidFill>
                            <a:schemeClr val="tx1"/>
                          </a:solidFill>
                          <a:latin typeface="Arial" panose="020B0604020202020204" pitchFamily="34" charset="0"/>
                        </a:defRPr>
                      </a:lvl7pPr>
                      <a:lvl8pPr fontAlgn="base">
                        <a:spcBef>
                          <a:spcPct val="20000"/>
                        </a:spcBef>
                        <a:spcAft>
                          <a:spcPct val="0"/>
                        </a:spcAft>
                        <a:defRPr sz="1200">
                          <a:solidFill>
                            <a:schemeClr val="tx1"/>
                          </a:solidFill>
                          <a:latin typeface="Arial" panose="020B0604020202020204" pitchFamily="34" charset="0"/>
                        </a:defRPr>
                      </a:lvl8pPr>
                      <a:lvl9pPr fontAlgn="base">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rgbClr val="000000"/>
                          </a:solidFill>
                          <a:effectLst/>
                          <a:latin typeface="Arial" panose="020B0604020202020204" pitchFamily="34" charset="0"/>
                          <a:ea typeface="SimSun" panose="02010600030101010101" pitchFamily="2" charset="-122"/>
                        </a:rPr>
                        <a:t>Minimization</a:t>
                      </a:r>
                      <a:r>
                        <a:rPr kumimoji="0" lang="en-US" altLang="en-US" sz="1400" b="1" i="0" u="none" strike="noStrike" cap="none" normalizeH="0" baseline="0">
                          <a:ln>
                            <a:noFill/>
                          </a:ln>
                          <a:solidFill>
                            <a:srgbClr val="000000"/>
                          </a:solidFill>
                          <a:effectLst/>
                          <a:latin typeface="Arial" panose="020B0604020202020204" pitchFamily="34" charset="0"/>
                        </a:rPr>
                        <a:t>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gradFill rotWithShape="0">
                      <a:gsLst>
                        <a:gs pos="0">
                          <a:schemeClr val="hlink"/>
                        </a:gs>
                        <a:gs pos="100000">
                          <a:srgbClr val="FFFFFF"/>
                        </a:gs>
                      </a:gsLst>
                      <a:lin ang="5400000" scaled="1"/>
                    </a:grad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sz="1200">
                          <a:solidFill>
                            <a:schemeClr val="tx1"/>
                          </a:solidFill>
                          <a:latin typeface="Arial" panose="020B0604020202020204" pitchFamily="34" charset="0"/>
                        </a:defRPr>
                      </a:lvl5pPr>
                      <a:lvl6pPr fontAlgn="base">
                        <a:spcBef>
                          <a:spcPct val="20000"/>
                        </a:spcBef>
                        <a:spcAft>
                          <a:spcPct val="0"/>
                        </a:spcAft>
                        <a:defRPr sz="1200">
                          <a:solidFill>
                            <a:schemeClr val="tx1"/>
                          </a:solidFill>
                          <a:latin typeface="Arial" panose="020B0604020202020204" pitchFamily="34" charset="0"/>
                        </a:defRPr>
                      </a:lvl6pPr>
                      <a:lvl7pPr fontAlgn="base">
                        <a:spcBef>
                          <a:spcPct val="20000"/>
                        </a:spcBef>
                        <a:spcAft>
                          <a:spcPct val="0"/>
                        </a:spcAft>
                        <a:defRPr sz="1200">
                          <a:solidFill>
                            <a:schemeClr val="tx1"/>
                          </a:solidFill>
                          <a:latin typeface="Arial" panose="020B0604020202020204" pitchFamily="34" charset="0"/>
                        </a:defRPr>
                      </a:lvl7pPr>
                      <a:lvl8pPr fontAlgn="base">
                        <a:spcBef>
                          <a:spcPct val="20000"/>
                        </a:spcBef>
                        <a:spcAft>
                          <a:spcPct val="0"/>
                        </a:spcAft>
                        <a:defRPr sz="1200">
                          <a:solidFill>
                            <a:schemeClr val="tx1"/>
                          </a:solidFill>
                          <a:latin typeface="Arial" panose="020B0604020202020204" pitchFamily="34" charset="0"/>
                        </a:defRPr>
                      </a:lvl8pPr>
                      <a:lvl9pPr fontAlgn="base">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ea typeface="SimSun" panose="02010600030101010101" pitchFamily="2" charset="-122"/>
                        </a:rPr>
                        <a:t>Process Intensification, Recycle, Inventory reduction, Energy efficiency, Plant location</a:t>
                      </a:r>
                      <a:r>
                        <a:rPr kumimoji="0" lang="en-US" altLang="en-US" sz="1400" b="0" i="0" u="none" strike="noStrike" cap="none" normalizeH="0" baseline="0">
                          <a:ln>
                            <a:noFill/>
                          </a:ln>
                          <a:solidFill>
                            <a:srgbClr val="000000"/>
                          </a:solidFill>
                          <a:effectLst/>
                          <a:latin typeface="Arial" panose="020B0604020202020204" pitchFamily="34" charset="0"/>
                        </a:rPr>
                        <a:t>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gradFill rotWithShape="0">
                      <a:gsLst>
                        <a:gs pos="0">
                          <a:schemeClr val="hlink"/>
                        </a:gs>
                        <a:gs pos="100000">
                          <a:srgbClr val="FFFFFF"/>
                        </a:gs>
                      </a:gsLst>
                      <a:lin ang="5400000" scaled="1"/>
                    </a:grad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sz="1200">
                          <a:solidFill>
                            <a:schemeClr val="tx1"/>
                          </a:solidFill>
                          <a:latin typeface="Arial" panose="020B0604020202020204" pitchFamily="34" charset="0"/>
                        </a:defRPr>
                      </a:lvl5pPr>
                      <a:lvl6pPr fontAlgn="base">
                        <a:spcBef>
                          <a:spcPct val="20000"/>
                        </a:spcBef>
                        <a:spcAft>
                          <a:spcPct val="0"/>
                        </a:spcAft>
                        <a:defRPr sz="1200">
                          <a:solidFill>
                            <a:schemeClr val="tx1"/>
                          </a:solidFill>
                          <a:latin typeface="Arial" panose="020B0604020202020204" pitchFamily="34" charset="0"/>
                        </a:defRPr>
                      </a:lvl6pPr>
                      <a:lvl7pPr fontAlgn="base">
                        <a:spcBef>
                          <a:spcPct val="20000"/>
                        </a:spcBef>
                        <a:spcAft>
                          <a:spcPct val="0"/>
                        </a:spcAft>
                        <a:defRPr sz="1200">
                          <a:solidFill>
                            <a:schemeClr val="tx1"/>
                          </a:solidFill>
                          <a:latin typeface="Arial" panose="020B0604020202020204" pitchFamily="34" charset="0"/>
                        </a:defRPr>
                      </a:lvl7pPr>
                      <a:lvl8pPr fontAlgn="base">
                        <a:spcBef>
                          <a:spcPct val="20000"/>
                        </a:spcBef>
                        <a:spcAft>
                          <a:spcPct val="0"/>
                        </a:spcAft>
                        <a:defRPr sz="1200">
                          <a:solidFill>
                            <a:schemeClr val="tx1"/>
                          </a:solidFill>
                          <a:latin typeface="Arial" panose="020B0604020202020204" pitchFamily="34" charset="0"/>
                        </a:defRPr>
                      </a:lvl8pPr>
                      <a:lvl9pPr fontAlgn="base">
                        <a:spcBef>
                          <a:spcPct val="20000"/>
                        </a:spcBef>
                        <a:spcAft>
                          <a:spcPct val="0"/>
                        </a:spcAft>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a:t>
                      </a:r>
                      <a:r>
                        <a:rPr kumimoji="0" lang="en-US" altLang="en-US" sz="1400" b="0" i="0" u="none" strike="noStrike" cap="none" normalizeH="0" baseline="0">
                          <a:ln>
                            <a:noFill/>
                          </a:ln>
                          <a:solidFill>
                            <a:srgbClr val="000000"/>
                          </a:solidFill>
                          <a:effectLst/>
                          <a:latin typeface="Arial Unicode MS" panose="020B0604020202020204" pitchFamily="34" charset="-128"/>
                        </a:rPr>
                        <a:t>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gradFill rotWithShape="0">
                      <a:gsLst>
                        <a:gs pos="0">
                          <a:schemeClr val="hlink"/>
                        </a:gs>
                        <a:gs pos="100000">
                          <a:srgbClr val="FFFFFF"/>
                        </a:gs>
                      </a:gsLst>
                      <a:lin ang="5400000" scaled="1"/>
                    </a:grad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sz="1200">
                          <a:solidFill>
                            <a:schemeClr val="tx1"/>
                          </a:solidFill>
                          <a:latin typeface="Arial" panose="020B0604020202020204" pitchFamily="34" charset="0"/>
                        </a:defRPr>
                      </a:lvl5pPr>
                      <a:lvl6pPr fontAlgn="base">
                        <a:spcBef>
                          <a:spcPct val="20000"/>
                        </a:spcBef>
                        <a:spcAft>
                          <a:spcPct val="0"/>
                        </a:spcAft>
                        <a:defRPr sz="1200">
                          <a:solidFill>
                            <a:schemeClr val="tx1"/>
                          </a:solidFill>
                          <a:latin typeface="Arial" panose="020B0604020202020204" pitchFamily="34" charset="0"/>
                        </a:defRPr>
                      </a:lvl6pPr>
                      <a:lvl7pPr fontAlgn="base">
                        <a:spcBef>
                          <a:spcPct val="20000"/>
                        </a:spcBef>
                        <a:spcAft>
                          <a:spcPct val="0"/>
                        </a:spcAft>
                        <a:defRPr sz="1200">
                          <a:solidFill>
                            <a:schemeClr val="tx1"/>
                          </a:solidFill>
                          <a:latin typeface="Arial" panose="020B0604020202020204" pitchFamily="34" charset="0"/>
                        </a:defRPr>
                      </a:lvl7pPr>
                      <a:lvl8pPr fontAlgn="base">
                        <a:spcBef>
                          <a:spcPct val="20000"/>
                        </a:spcBef>
                        <a:spcAft>
                          <a:spcPct val="0"/>
                        </a:spcAft>
                        <a:defRPr sz="1200">
                          <a:solidFill>
                            <a:schemeClr val="tx1"/>
                          </a:solidFill>
                          <a:latin typeface="Arial" panose="020B0604020202020204" pitchFamily="34" charset="0"/>
                        </a:defRPr>
                      </a:lvl8pPr>
                      <a:lvl9pPr fontAlgn="base">
                        <a:spcBef>
                          <a:spcPct val="20000"/>
                        </a:spcBef>
                        <a:spcAft>
                          <a:spcPct val="0"/>
                        </a:spcAft>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a:t>
                      </a:r>
                      <a:r>
                        <a:rPr kumimoji="0" lang="en-US" altLang="en-US" sz="1400" b="0" i="0" u="none" strike="noStrike" cap="none" normalizeH="0" baseline="0">
                          <a:ln>
                            <a:noFill/>
                          </a:ln>
                          <a:solidFill>
                            <a:srgbClr val="000000"/>
                          </a:solidFill>
                          <a:effectLst/>
                          <a:latin typeface="Arial Unicode MS" panose="020B0604020202020204" pitchFamily="34" charset="-128"/>
                        </a:rPr>
                        <a:t>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gradFill rotWithShape="0">
                      <a:gsLst>
                        <a:gs pos="0">
                          <a:schemeClr val="hlink"/>
                        </a:gs>
                        <a:gs pos="100000">
                          <a:srgbClr val="FFFFFF"/>
                        </a:gs>
                      </a:gsLst>
                      <a:lin ang="5400000" scaled="1"/>
                    </a:gradFill>
                  </a:tcPr>
                </a:tc>
                <a:extLst>
                  <a:ext uri="{0D108BD9-81ED-4DB2-BD59-A6C34878D82A}">
                    <a16:rowId xmlns:a16="http://schemas.microsoft.com/office/drawing/2014/main" val="4028640450"/>
                  </a:ext>
                </a:extLst>
              </a:tr>
              <a:tr h="823913">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sz="1200">
                          <a:solidFill>
                            <a:schemeClr val="tx1"/>
                          </a:solidFill>
                          <a:latin typeface="Arial" panose="020B0604020202020204" pitchFamily="34" charset="0"/>
                        </a:defRPr>
                      </a:lvl5pPr>
                      <a:lvl6pPr fontAlgn="base">
                        <a:spcBef>
                          <a:spcPct val="20000"/>
                        </a:spcBef>
                        <a:spcAft>
                          <a:spcPct val="0"/>
                        </a:spcAft>
                        <a:defRPr sz="1200">
                          <a:solidFill>
                            <a:schemeClr val="tx1"/>
                          </a:solidFill>
                          <a:latin typeface="Arial" panose="020B0604020202020204" pitchFamily="34" charset="0"/>
                        </a:defRPr>
                      </a:lvl6pPr>
                      <a:lvl7pPr fontAlgn="base">
                        <a:spcBef>
                          <a:spcPct val="20000"/>
                        </a:spcBef>
                        <a:spcAft>
                          <a:spcPct val="0"/>
                        </a:spcAft>
                        <a:defRPr sz="1200">
                          <a:solidFill>
                            <a:schemeClr val="tx1"/>
                          </a:solidFill>
                          <a:latin typeface="Arial" panose="020B0604020202020204" pitchFamily="34" charset="0"/>
                        </a:defRPr>
                      </a:lvl7pPr>
                      <a:lvl8pPr fontAlgn="base">
                        <a:spcBef>
                          <a:spcPct val="20000"/>
                        </a:spcBef>
                        <a:spcAft>
                          <a:spcPct val="0"/>
                        </a:spcAft>
                        <a:defRPr sz="1200">
                          <a:solidFill>
                            <a:schemeClr val="tx1"/>
                          </a:solidFill>
                          <a:latin typeface="Arial" panose="020B0604020202020204" pitchFamily="34" charset="0"/>
                        </a:defRPr>
                      </a:lvl8pPr>
                      <a:lvl9pPr fontAlgn="base">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rgbClr val="000000"/>
                          </a:solidFill>
                          <a:effectLst/>
                          <a:latin typeface="Arial" panose="020B0604020202020204" pitchFamily="34" charset="0"/>
                          <a:ea typeface="SimSun" panose="02010600030101010101" pitchFamily="2" charset="-122"/>
                        </a:rPr>
                        <a:t>Simplification</a:t>
                      </a:r>
                      <a:r>
                        <a:rPr kumimoji="0" lang="en-US" altLang="en-US" sz="1400" b="1" i="0" u="none" strike="noStrike" cap="none" normalizeH="0" baseline="0">
                          <a:ln>
                            <a:noFill/>
                          </a:ln>
                          <a:solidFill>
                            <a:srgbClr val="000000"/>
                          </a:solidFill>
                          <a:effectLst/>
                          <a:latin typeface="Arial" panose="020B0604020202020204" pitchFamily="34" charset="0"/>
                        </a:rPr>
                        <a:t>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gradFill rotWithShape="0">
                      <a:gsLst>
                        <a:gs pos="0">
                          <a:schemeClr val="hlink"/>
                        </a:gs>
                        <a:gs pos="100000">
                          <a:srgbClr val="FFFFFF"/>
                        </a:gs>
                      </a:gsLst>
                      <a:lin ang="5400000" scaled="1"/>
                    </a:grad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sz="1200">
                          <a:solidFill>
                            <a:schemeClr val="tx1"/>
                          </a:solidFill>
                          <a:latin typeface="Arial" panose="020B0604020202020204" pitchFamily="34" charset="0"/>
                        </a:defRPr>
                      </a:lvl5pPr>
                      <a:lvl6pPr fontAlgn="base">
                        <a:spcBef>
                          <a:spcPct val="20000"/>
                        </a:spcBef>
                        <a:spcAft>
                          <a:spcPct val="0"/>
                        </a:spcAft>
                        <a:defRPr sz="1200">
                          <a:solidFill>
                            <a:schemeClr val="tx1"/>
                          </a:solidFill>
                          <a:latin typeface="Arial" panose="020B0604020202020204" pitchFamily="34" charset="0"/>
                        </a:defRPr>
                      </a:lvl6pPr>
                      <a:lvl7pPr fontAlgn="base">
                        <a:spcBef>
                          <a:spcPct val="20000"/>
                        </a:spcBef>
                        <a:spcAft>
                          <a:spcPct val="0"/>
                        </a:spcAft>
                        <a:defRPr sz="1200">
                          <a:solidFill>
                            <a:schemeClr val="tx1"/>
                          </a:solidFill>
                          <a:latin typeface="Arial" panose="020B0604020202020204" pitchFamily="34" charset="0"/>
                        </a:defRPr>
                      </a:lvl7pPr>
                      <a:lvl8pPr fontAlgn="base">
                        <a:spcBef>
                          <a:spcPct val="20000"/>
                        </a:spcBef>
                        <a:spcAft>
                          <a:spcPct val="0"/>
                        </a:spcAft>
                        <a:defRPr sz="1200">
                          <a:solidFill>
                            <a:schemeClr val="tx1"/>
                          </a:solidFill>
                          <a:latin typeface="Arial" panose="020B0604020202020204" pitchFamily="34" charset="0"/>
                        </a:defRPr>
                      </a:lvl8pPr>
                      <a:lvl9pPr fontAlgn="base">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ea typeface="SimSun" panose="02010600030101010101" pitchFamily="2" charset="-122"/>
                        </a:rPr>
                        <a:t>Number of unit operations, DCS configuration, Raw material quality, Equipment design</a:t>
                      </a:r>
                      <a:r>
                        <a:rPr kumimoji="0" lang="en-US" altLang="en-US" sz="1400" b="0" i="0" u="none" strike="noStrike" cap="none" normalizeH="0" baseline="0">
                          <a:ln>
                            <a:noFill/>
                          </a:ln>
                          <a:solidFill>
                            <a:srgbClr val="000000"/>
                          </a:solidFill>
                          <a:effectLst/>
                          <a:latin typeface="Arial" panose="020B0604020202020204" pitchFamily="34" charset="0"/>
                        </a:rPr>
                        <a:t>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gradFill rotWithShape="0">
                      <a:gsLst>
                        <a:gs pos="0">
                          <a:schemeClr val="hlink"/>
                        </a:gs>
                        <a:gs pos="100000">
                          <a:srgbClr val="FFFFFF"/>
                        </a:gs>
                      </a:gsLst>
                      <a:lin ang="5400000" scaled="1"/>
                    </a:grad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sz="1200">
                          <a:solidFill>
                            <a:schemeClr val="tx1"/>
                          </a:solidFill>
                          <a:latin typeface="Arial" panose="020B0604020202020204" pitchFamily="34" charset="0"/>
                        </a:defRPr>
                      </a:lvl5pPr>
                      <a:lvl6pPr fontAlgn="base">
                        <a:spcBef>
                          <a:spcPct val="20000"/>
                        </a:spcBef>
                        <a:spcAft>
                          <a:spcPct val="0"/>
                        </a:spcAft>
                        <a:defRPr sz="1200">
                          <a:solidFill>
                            <a:schemeClr val="tx1"/>
                          </a:solidFill>
                          <a:latin typeface="Arial" panose="020B0604020202020204" pitchFamily="34" charset="0"/>
                        </a:defRPr>
                      </a:lvl6pPr>
                      <a:lvl7pPr fontAlgn="base">
                        <a:spcBef>
                          <a:spcPct val="20000"/>
                        </a:spcBef>
                        <a:spcAft>
                          <a:spcPct val="0"/>
                        </a:spcAft>
                        <a:defRPr sz="1200">
                          <a:solidFill>
                            <a:schemeClr val="tx1"/>
                          </a:solidFill>
                          <a:latin typeface="Arial" panose="020B0604020202020204" pitchFamily="34" charset="0"/>
                        </a:defRPr>
                      </a:lvl7pPr>
                      <a:lvl8pPr fontAlgn="base">
                        <a:spcBef>
                          <a:spcPct val="20000"/>
                        </a:spcBef>
                        <a:spcAft>
                          <a:spcPct val="0"/>
                        </a:spcAft>
                        <a:defRPr sz="1200">
                          <a:solidFill>
                            <a:schemeClr val="tx1"/>
                          </a:solidFill>
                          <a:latin typeface="Arial" panose="020B0604020202020204" pitchFamily="34" charset="0"/>
                        </a:defRPr>
                      </a:lvl8pPr>
                      <a:lvl9pPr fontAlgn="base">
                        <a:spcBef>
                          <a:spcPct val="20000"/>
                        </a:spcBef>
                        <a:spcAft>
                          <a:spcPct val="0"/>
                        </a:spcAft>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a:t>
                      </a:r>
                      <a:r>
                        <a:rPr kumimoji="0" lang="en-US" altLang="en-US" sz="1400" b="0" i="0" u="none" strike="noStrike" cap="none" normalizeH="0" baseline="0">
                          <a:ln>
                            <a:noFill/>
                          </a:ln>
                          <a:solidFill>
                            <a:srgbClr val="000000"/>
                          </a:solidFill>
                          <a:effectLst/>
                          <a:latin typeface="Arial Unicode MS" panose="020B0604020202020204" pitchFamily="34" charset="-128"/>
                        </a:rPr>
                        <a:t>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gradFill rotWithShape="0">
                      <a:gsLst>
                        <a:gs pos="0">
                          <a:schemeClr val="hlink"/>
                        </a:gs>
                        <a:gs pos="100000">
                          <a:srgbClr val="FFFFFF"/>
                        </a:gs>
                      </a:gsLst>
                      <a:lin ang="5400000" scaled="1"/>
                    </a:grad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sz="1200">
                          <a:solidFill>
                            <a:schemeClr val="tx1"/>
                          </a:solidFill>
                          <a:latin typeface="Arial" panose="020B0604020202020204" pitchFamily="34" charset="0"/>
                        </a:defRPr>
                      </a:lvl5pPr>
                      <a:lvl6pPr fontAlgn="base">
                        <a:spcBef>
                          <a:spcPct val="20000"/>
                        </a:spcBef>
                        <a:spcAft>
                          <a:spcPct val="0"/>
                        </a:spcAft>
                        <a:defRPr sz="1200">
                          <a:solidFill>
                            <a:schemeClr val="tx1"/>
                          </a:solidFill>
                          <a:latin typeface="Arial" panose="020B0604020202020204" pitchFamily="34" charset="0"/>
                        </a:defRPr>
                      </a:lvl6pPr>
                      <a:lvl7pPr fontAlgn="base">
                        <a:spcBef>
                          <a:spcPct val="20000"/>
                        </a:spcBef>
                        <a:spcAft>
                          <a:spcPct val="0"/>
                        </a:spcAft>
                        <a:defRPr sz="1200">
                          <a:solidFill>
                            <a:schemeClr val="tx1"/>
                          </a:solidFill>
                          <a:latin typeface="Arial" panose="020B0604020202020204" pitchFamily="34" charset="0"/>
                        </a:defRPr>
                      </a:lvl7pPr>
                      <a:lvl8pPr fontAlgn="base">
                        <a:spcBef>
                          <a:spcPct val="20000"/>
                        </a:spcBef>
                        <a:spcAft>
                          <a:spcPct val="0"/>
                        </a:spcAft>
                        <a:defRPr sz="1200">
                          <a:solidFill>
                            <a:schemeClr val="tx1"/>
                          </a:solidFill>
                          <a:latin typeface="Arial" panose="020B0604020202020204" pitchFamily="34" charset="0"/>
                        </a:defRPr>
                      </a:lvl8pPr>
                      <a:lvl9pPr fontAlgn="base">
                        <a:spcBef>
                          <a:spcPct val="20000"/>
                        </a:spcBef>
                        <a:spcAft>
                          <a:spcPct val="0"/>
                        </a:spcAft>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a:t>
                      </a:r>
                      <a:r>
                        <a:rPr kumimoji="0" lang="en-US" altLang="en-US" sz="1400" b="0" i="0" u="none" strike="noStrike" cap="none" normalizeH="0" baseline="0">
                          <a:ln>
                            <a:noFill/>
                          </a:ln>
                          <a:solidFill>
                            <a:srgbClr val="000000"/>
                          </a:solidFill>
                          <a:effectLst/>
                          <a:latin typeface="Arial Unicode MS" panose="020B0604020202020204" pitchFamily="34" charset="-128"/>
                        </a:rPr>
                        <a:t>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gradFill rotWithShape="0">
                      <a:gsLst>
                        <a:gs pos="0">
                          <a:schemeClr val="hlink"/>
                        </a:gs>
                        <a:gs pos="100000">
                          <a:srgbClr val="FFFFFF"/>
                        </a:gs>
                      </a:gsLst>
                      <a:lin ang="5400000" scaled="1"/>
                    </a:gradFill>
                  </a:tcPr>
                </a:tc>
                <a:extLst>
                  <a:ext uri="{0D108BD9-81ED-4DB2-BD59-A6C34878D82A}">
                    <a16:rowId xmlns:a16="http://schemas.microsoft.com/office/drawing/2014/main" val="3118716298"/>
                  </a:ext>
                </a:extLst>
              </a:tr>
              <a:tr h="825500">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sz="1200">
                          <a:solidFill>
                            <a:schemeClr val="tx1"/>
                          </a:solidFill>
                          <a:latin typeface="Arial" panose="020B0604020202020204" pitchFamily="34" charset="0"/>
                        </a:defRPr>
                      </a:lvl5pPr>
                      <a:lvl6pPr fontAlgn="base">
                        <a:spcBef>
                          <a:spcPct val="20000"/>
                        </a:spcBef>
                        <a:spcAft>
                          <a:spcPct val="0"/>
                        </a:spcAft>
                        <a:defRPr sz="1200">
                          <a:solidFill>
                            <a:schemeClr val="tx1"/>
                          </a:solidFill>
                          <a:latin typeface="Arial" panose="020B0604020202020204" pitchFamily="34" charset="0"/>
                        </a:defRPr>
                      </a:lvl6pPr>
                      <a:lvl7pPr fontAlgn="base">
                        <a:spcBef>
                          <a:spcPct val="20000"/>
                        </a:spcBef>
                        <a:spcAft>
                          <a:spcPct val="0"/>
                        </a:spcAft>
                        <a:defRPr sz="1200">
                          <a:solidFill>
                            <a:schemeClr val="tx1"/>
                          </a:solidFill>
                          <a:latin typeface="Arial" panose="020B0604020202020204" pitchFamily="34" charset="0"/>
                        </a:defRPr>
                      </a:lvl7pPr>
                      <a:lvl8pPr fontAlgn="base">
                        <a:spcBef>
                          <a:spcPct val="20000"/>
                        </a:spcBef>
                        <a:spcAft>
                          <a:spcPct val="0"/>
                        </a:spcAft>
                        <a:defRPr sz="1200">
                          <a:solidFill>
                            <a:schemeClr val="tx1"/>
                          </a:solidFill>
                          <a:latin typeface="Arial" panose="020B0604020202020204" pitchFamily="34" charset="0"/>
                        </a:defRPr>
                      </a:lvl8pPr>
                      <a:lvl9pPr fontAlgn="base">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rgbClr val="000000"/>
                          </a:solidFill>
                          <a:effectLst/>
                          <a:latin typeface="Arial" panose="020B0604020202020204" pitchFamily="34" charset="0"/>
                          <a:cs typeface="Times New Roman" panose="02020603050405020304" pitchFamily="18" charset="0"/>
                        </a:rPr>
                        <a:t>Moderation (1) </a:t>
                      </a:r>
                      <a:r>
                        <a:rPr kumimoji="0" lang="en-US" altLang="en-US" sz="1400" b="1" i="0" u="none" strike="noStrike" cap="none" normalizeH="0" baseline="0">
                          <a:ln>
                            <a:noFill/>
                          </a:ln>
                          <a:solidFill>
                            <a:srgbClr val="000000"/>
                          </a:solidFill>
                          <a:effectLst/>
                          <a:latin typeface="Arial" panose="020B0604020202020204" pitchFamily="34" charset="0"/>
                          <a:ea typeface="SimSun" panose="02010600030101010101" pitchFamily="2" charset="-122"/>
                        </a:rPr>
                        <a:t>[Basic Process]</a:t>
                      </a:r>
                      <a:r>
                        <a:rPr kumimoji="0" lang="en-US" altLang="en-US" sz="1400" b="1" i="0" u="none" strike="noStrike" cap="none" normalizeH="0" baseline="0">
                          <a:ln>
                            <a:noFill/>
                          </a:ln>
                          <a:solidFill>
                            <a:srgbClr val="000000"/>
                          </a:solidFill>
                          <a:effectLst/>
                          <a:latin typeface="Arial" panose="020B0604020202020204" pitchFamily="34" charset="0"/>
                        </a:rPr>
                        <a:t>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gradFill rotWithShape="0">
                      <a:gsLst>
                        <a:gs pos="0">
                          <a:schemeClr val="hlink"/>
                        </a:gs>
                        <a:gs pos="100000">
                          <a:srgbClr val="FFFFFF"/>
                        </a:gs>
                      </a:gsLst>
                      <a:lin ang="5400000" scaled="1"/>
                    </a:grad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sz="1200">
                          <a:solidFill>
                            <a:schemeClr val="tx1"/>
                          </a:solidFill>
                          <a:latin typeface="Arial" panose="020B0604020202020204" pitchFamily="34" charset="0"/>
                        </a:defRPr>
                      </a:lvl5pPr>
                      <a:lvl6pPr fontAlgn="base">
                        <a:spcBef>
                          <a:spcPct val="20000"/>
                        </a:spcBef>
                        <a:spcAft>
                          <a:spcPct val="0"/>
                        </a:spcAft>
                        <a:defRPr sz="1200">
                          <a:solidFill>
                            <a:schemeClr val="tx1"/>
                          </a:solidFill>
                          <a:latin typeface="Arial" panose="020B0604020202020204" pitchFamily="34" charset="0"/>
                        </a:defRPr>
                      </a:lvl6pPr>
                      <a:lvl7pPr fontAlgn="base">
                        <a:spcBef>
                          <a:spcPct val="20000"/>
                        </a:spcBef>
                        <a:spcAft>
                          <a:spcPct val="0"/>
                        </a:spcAft>
                        <a:defRPr sz="1200">
                          <a:solidFill>
                            <a:schemeClr val="tx1"/>
                          </a:solidFill>
                          <a:latin typeface="Arial" panose="020B0604020202020204" pitchFamily="34" charset="0"/>
                        </a:defRPr>
                      </a:lvl7pPr>
                      <a:lvl8pPr fontAlgn="base">
                        <a:spcBef>
                          <a:spcPct val="20000"/>
                        </a:spcBef>
                        <a:spcAft>
                          <a:spcPct val="0"/>
                        </a:spcAft>
                        <a:defRPr sz="1200">
                          <a:solidFill>
                            <a:schemeClr val="tx1"/>
                          </a:solidFill>
                          <a:latin typeface="Arial" panose="020B0604020202020204" pitchFamily="34" charset="0"/>
                        </a:defRPr>
                      </a:lvl8pPr>
                      <a:lvl9pPr fontAlgn="base">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ea typeface="SimSun" panose="02010600030101010101" pitchFamily="2" charset="-122"/>
                        </a:rPr>
                        <a:t>Conversion conditions, Storage conditions, Dilution, Equipment overdesign</a:t>
                      </a:r>
                      <a:r>
                        <a:rPr kumimoji="0" lang="en-US" altLang="en-US" sz="1400" b="0" i="0" u="none" strike="noStrike" cap="none" normalizeH="0" baseline="0">
                          <a:ln>
                            <a:noFill/>
                          </a:ln>
                          <a:solidFill>
                            <a:srgbClr val="000000"/>
                          </a:solidFill>
                          <a:effectLst/>
                          <a:latin typeface="Arial" panose="020B0604020202020204" pitchFamily="34" charset="0"/>
                        </a:rPr>
                        <a:t>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gradFill rotWithShape="0">
                      <a:gsLst>
                        <a:gs pos="0">
                          <a:schemeClr val="hlink"/>
                        </a:gs>
                        <a:gs pos="100000">
                          <a:srgbClr val="FFFFFF"/>
                        </a:gs>
                      </a:gsLst>
                      <a:lin ang="5400000" scaled="1"/>
                    </a:grad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sz="1200">
                          <a:solidFill>
                            <a:schemeClr val="tx1"/>
                          </a:solidFill>
                          <a:latin typeface="Arial" panose="020B0604020202020204" pitchFamily="34" charset="0"/>
                        </a:defRPr>
                      </a:lvl5pPr>
                      <a:lvl6pPr fontAlgn="base">
                        <a:spcBef>
                          <a:spcPct val="20000"/>
                        </a:spcBef>
                        <a:spcAft>
                          <a:spcPct val="0"/>
                        </a:spcAft>
                        <a:defRPr sz="1200">
                          <a:solidFill>
                            <a:schemeClr val="tx1"/>
                          </a:solidFill>
                          <a:latin typeface="Arial" panose="020B0604020202020204" pitchFamily="34" charset="0"/>
                        </a:defRPr>
                      </a:lvl6pPr>
                      <a:lvl7pPr fontAlgn="base">
                        <a:spcBef>
                          <a:spcPct val="20000"/>
                        </a:spcBef>
                        <a:spcAft>
                          <a:spcPct val="0"/>
                        </a:spcAft>
                        <a:defRPr sz="1200">
                          <a:solidFill>
                            <a:schemeClr val="tx1"/>
                          </a:solidFill>
                          <a:latin typeface="Arial" panose="020B0604020202020204" pitchFamily="34" charset="0"/>
                        </a:defRPr>
                      </a:lvl7pPr>
                      <a:lvl8pPr fontAlgn="base">
                        <a:spcBef>
                          <a:spcPct val="20000"/>
                        </a:spcBef>
                        <a:spcAft>
                          <a:spcPct val="0"/>
                        </a:spcAft>
                        <a:defRPr sz="1200">
                          <a:solidFill>
                            <a:schemeClr val="tx1"/>
                          </a:solidFill>
                          <a:latin typeface="Arial" panose="020B0604020202020204" pitchFamily="34" charset="0"/>
                        </a:defRPr>
                      </a:lvl8pPr>
                      <a:lvl9pPr fontAlgn="base">
                        <a:spcBef>
                          <a:spcPct val="20000"/>
                        </a:spcBef>
                        <a:spcAft>
                          <a:spcPct val="0"/>
                        </a:spcAft>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a:t>
                      </a:r>
                      <a:r>
                        <a:rPr kumimoji="0" lang="en-US" altLang="en-US" sz="1400" b="0" i="0" u="none" strike="noStrike" cap="none" normalizeH="0" baseline="0">
                          <a:ln>
                            <a:noFill/>
                          </a:ln>
                          <a:solidFill>
                            <a:srgbClr val="000000"/>
                          </a:solidFill>
                          <a:effectLst/>
                          <a:latin typeface="Arial Unicode MS" panose="020B0604020202020204" pitchFamily="34" charset="-128"/>
                        </a:rPr>
                        <a:t>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gradFill rotWithShape="0">
                      <a:gsLst>
                        <a:gs pos="0">
                          <a:schemeClr val="hlink"/>
                        </a:gs>
                        <a:gs pos="100000">
                          <a:srgbClr val="FFFFFF"/>
                        </a:gs>
                      </a:gsLst>
                      <a:lin ang="5400000" scaled="1"/>
                    </a:grad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sz="1200">
                          <a:solidFill>
                            <a:schemeClr val="tx1"/>
                          </a:solidFill>
                          <a:latin typeface="Arial" panose="020B0604020202020204" pitchFamily="34" charset="0"/>
                        </a:defRPr>
                      </a:lvl5pPr>
                      <a:lvl6pPr fontAlgn="base">
                        <a:spcBef>
                          <a:spcPct val="20000"/>
                        </a:spcBef>
                        <a:spcAft>
                          <a:spcPct val="0"/>
                        </a:spcAft>
                        <a:defRPr sz="1200">
                          <a:solidFill>
                            <a:schemeClr val="tx1"/>
                          </a:solidFill>
                          <a:latin typeface="Arial" panose="020B0604020202020204" pitchFamily="34" charset="0"/>
                        </a:defRPr>
                      </a:lvl6pPr>
                      <a:lvl7pPr fontAlgn="base">
                        <a:spcBef>
                          <a:spcPct val="20000"/>
                        </a:spcBef>
                        <a:spcAft>
                          <a:spcPct val="0"/>
                        </a:spcAft>
                        <a:defRPr sz="1200">
                          <a:solidFill>
                            <a:schemeClr val="tx1"/>
                          </a:solidFill>
                          <a:latin typeface="Arial" panose="020B0604020202020204" pitchFamily="34" charset="0"/>
                        </a:defRPr>
                      </a:lvl7pPr>
                      <a:lvl8pPr fontAlgn="base">
                        <a:spcBef>
                          <a:spcPct val="20000"/>
                        </a:spcBef>
                        <a:spcAft>
                          <a:spcPct val="0"/>
                        </a:spcAft>
                        <a:defRPr sz="1200">
                          <a:solidFill>
                            <a:schemeClr val="tx1"/>
                          </a:solidFill>
                          <a:latin typeface="Arial" panose="020B0604020202020204" pitchFamily="34" charset="0"/>
                        </a:defRPr>
                      </a:lvl8pPr>
                      <a:lvl9pPr fontAlgn="base">
                        <a:spcBef>
                          <a:spcPct val="20000"/>
                        </a:spcBef>
                        <a:spcAft>
                          <a:spcPct val="0"/>
                        </a:spcAft>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a:t>
                      </a:r>
                      <a:r>
                        <a:rPr kumimoji="0" lang="en-US" altLang="en-US" sz="1200" b="0" i="0" u="none" strike="noStrike" cap="none" normalizeH="0" baseline="0">
                          <a:ln>
                            <a:noFill/>
                          </a:ln>
                          <a:solidFill>
                            <a:srgbClr val="000000"/>
                          </a:solidFill>
                          <a:effectLst/>
                          <a:latin typeface="Arial Unicode MS" panose="020B0604020202020204" pitchFamily="34" charset="-128"/>
                        </a:rPr>
                        <a:t>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gradFill rotWithShape="0">
                      <a:gsLst>
                        <a:gs pos="0">
                          <a:schemeClr val="hlink"/>
                        </a:gs>
                        <a:gs pos="100000">
                          <a:srgbClr val="FFFFFF"/>
                        </a:gs>
                      </a:gsLst>
                      <a:lin ang="5400000" scaled="1"/>
                    </a:gradFill>
                  </a:tcPr>
                </a:tc>
                <a:extLst>
                  <a:ext uri="{0D108BD9-81ED-4DB2-BD59-A6C34878D82A}">
                    <a16:rowId xmlns:a16="http://schemas.microsoft.com/office/drawing/2014/main" val="2707594808"/>
                  </a:ext>
                </a:extLst>
              </a:tr>
              <a:tr h="825500">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sz="1200">
                          <a:solidFill>
                            <a:schemeClr val="tx1"/>
                          </a:solidFill>
                          <a:latin typeface="Arial" panose="020B0604020202020204" pitchFamily="34" charset="0"/>
                        </a:defRPr>
                      </a:lvl5pPr>
                      <a:lvl6pPr fontAlgn="base">
                        <a:spcBef>
                          <a:spcPct val="20000"/>
                        </a:spcBef>
                        <a:spcAft>
                          <a:spcPct val="0"/>
                        </a:spcAft>
                        <a:defRPr sz="1200">
                          <a:solidFill>
                            <a:schemeClr val="tx1"/>
                          </a:solidFill>
                          <a:latin typeface="Arial" panose="020B0604020202020204" pitchFamily="34" charset="0"/>
                        </a:defRPr>
                      </a:lvl6pPr>
                      <a:lvl7pPr fontAlgn="base">
                        <a:spcBef>
                          <a:spcPct val="20000"/>
                        </a:spcBef>
                        <a:spcAft>
                          <a:spcPct val="0"/>
                        </a:spcAft>
                        <a:defRPr sz="1200">
                          <a:solidFill>
                            <a:schemeClr val="tx1"/>
                          </a:solidFill>
                          <a:latin typeface="Arial" panose="020B0604020202020204" pitchFamily="34" charset="0"/>
                        </a:defRPr>
                      </a:lvl7pPr>
                      <a:lvl8pPr fontAlgn="base">
                        <a:spcBef>
                          <a:spcPct val="20000"/>
                        </a:spcBef>
                        <a:spcAft>
                          <a:spcPct val="0"/>
                        </a:spcAft>
                        <a:defRPr sz="1200">
                          <a:solidFill>
                            <a:schemeClr val="tx1"/>
                          </a:solidFill>
                          <a:latin typeface="Arial" panose="020B0604020202020204" pitchFamily="34" charset="0"/>
                        </a:defRPr>
                      </a:lvl8pPr>
                      <a:lvl9pPr fontAlgn="base">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rgbClr val="000000"/>
                          </a:solidFill>
                          <a:effectLst/>
                          <a:latin typeface="Arial" panose="020B0604020202020204" pitchFamily="34" charset="0"/>
                          <a:cs typeface="Times New Roman" panose="02020603050405020304" pitchFamily="18" charset="0"/>
                        </a:rPr>
                        <a:t>Moderation (2) </a:t>
                      </a:r>
                      <a:r>
                        <a:rPr kumimoji="0" lang="en-US" altLang="en-US" sz="1400" b="1" i="0" u="none" strike="noStrike" cap="none" normalizeH="0" baseline="0">
                          <a:ln>
                            <a:noFill/>
                          </a:ln>
                          <a:solidFill>
                            <a:srgbClr val="000000"/>
                          </a:solidFill>
                          <a:effectLst/>
                          <a:latin typeface="Arial" panose="020B0604020202020204" pitchFamily="34" charset="0"/>
                          <a:ea typeface="SimSun" panose="02010600030101010101" pitchFamily="2" charset="-122"/>
                        </a:rPr>
                        <a:t>[Overall Plant]</a:t>
                      </a:r>
                      <a:r>
                        <a:rPr kumimoji="0" lang="en-US" altLang="en-US" sz="1400" b="1" i="0" u="none" strike="noStrike" cap="none" normalizeH="0" baseline="0">
                          <a:ln>
                            <a:noFill/>
                          </a:ln>
                          <a:solidFill>
                            <a:srgbClr val="000000"/>
                          </a:solidFill>
                          <a:effectLst/>
                          <a:latin typeface="Arial" panose="020B0604020202020204" pitchFamily="34" charset="0"/>
                        </a:rPr>
                        <a:t>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gradFill rotWithShape="0">
                      <a:gsLst>
                        <a:gs pos="0">
                          <a:schemeClr val="hlink"/>
                        </a:gs>
                        <a:gs pos="100000">
                          <a:srgbClr val="FFFFFF"/>
                        </a:gs>
                      </a:gsLst>
                      <a:lin ang="5400000" scaled="1"/>
                    </a:grad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sz="1200">
                          <a:solidFill>
                            <a:schemeClr val="tx1"/>
                          </a:solidFill>
                          <a:latin typeface="Arial" panose="020B0604020202020204" pitchFamily="34" charset="0"/>
                        </a:defRPr>
                      </a:lvl5pPr>
                      <a:lvl6pPr fontAlgn="base">
                        <a:spcBef>
                          <a:spcPct val="20000"/>
                        </a:spcBef>
                        <a:spcAft>
                          <a:spcPct val="0"/>
                        </a:spcAft>
                        <a:defRPr sz="1200">
                          <a:solidFill>
                            <a:schemeClr val="tx1"/>
                          </a:solidFill>
                          <a:latin typeface="Arial" panose="020B0604020202020204" pitchFamily="34" charset="0"/>
                        </a:defRPr>
                      </a:lvl6pPr>
                      <a:lvl7pPr fontAlgn="base">
                        <a:spcBef>
                          <a:spcPct val="20000"/>
                        </a:spcBef>
                        <a:spcAft>
                          <a:spcPct val="0"/>
                        </a:spcAft>
                        <a:defRPr sz="1200">
                          <a:solidFill>
                            <a:schemeClr val="tx1"/>
                          </a:solidFill>
                          <a:latin typeface="Arial" panose="020B0604020202020204" pitchFamily="34" charset="0"/>
                        </a:defRPr>
                      </a:lvl7pPr>
                      <a:lvl8pPr fontAlgn="base">
                        <a:spcBef>
                          <a:spcPct val="20000"/>
                        </a:spcBef>
                        <a:spcAft>
                          <a:spcPct val="0"/>
                        </a:spcAft>
                        <a:defRPr sz="1200">
                          <a:solidFill>
                            <a:schemeClr val="tx1"/>
                          </a:solidFill>
                          <a:latin typeface="Arial" panose="020B0604020202020204" pitchFamily="34" charset="0"/>
                        </a:defRPr>
                      </a:lvl8pPr>
                      <a:lvl9pPr fontAlgn="base">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ea typeface="SimSun" panose="02010600030101010101" pitchFamily="2" charset="-122"/>
                        </a:rPr>
                        <a:t>Offsite reuse, Advanced waste treatment, Plant location, Beneficial co-disposal</a:t>
                      </a:r>
                      <a:r>
                        <a:rPr kumimoji="0" lang="en-US" altLang="en-US" sz="1400" b="0" i="0" u="none" strike="noStrike" cap="none" normalizeH="0" baseline="0">
                          <a:ln>
                            <a:noFill/>
                          </a:ln>
                          <a:solidFill>
                            <a:srgbClr val="000000"/>
                          </a:solidFill>
                          <a:effectLst/>
                          <a:latin typeface="Arial" panose="020B0604020202020204" pitchFamily="34" charset="0"/>
                        </a:rPr>
                        <a:t>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gradFill rotWithShape="0">
                      <a:gsLst>
                        <a:gs pos="0">
                          <a:schemeClr val="hlink"/>
                        </a:gs>
                        <a:gs pos="100000">
                          <a:srgbClr val="FFFFFF"/>
                        </a:gs>
                      </a:gsLst>
                      <a:lin ang="5400000" scaled="1"/>
                    </a:grad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sz="1200">
                          <a:solidFill>
                            <a:schemeClr val="tx1"/>
                          </a:solidFill>
                          <a:latin typeface="Arial" panose="020B0604020202020204" pitchFamily="34" charset="0"/>
                        </a:defRPr>
                      </a:lvl5pPr>
                      <a:lvl6pPr fontAlgn="base">
                        <a:spcBef>
                          <a:spcPct val="20000"/>
                        </a:spcBef>
                        <a:spcAft>
                          <a:spcPct val="0"/>
                        </a:spcAft>
                        <a:defRPr sz="1200">
                          <a:solidFill>
                            <a:schemeClr val="tx1"/>
                          </a:solidFill>
                          <a:latin typeface="Arial" panose="020B0604020202020204" pitchFamily="34" charset="0"/>
                        </a:defRPr>
                      </a:lvl6pPr>
                      <a:lvl7pPr fontAlgn="base">
                        <a:spcBef>
                          <a:spcPct val="20000"/>
                        </a:spcBef>
                        <a:spcAft>
                          <a:spcPct val="0"/>
                        </a:spcAft>
                        <a:defRPr sz="1200">
                          <a:solidFill>
                            <a:schemeClr val="tx1"/>
                          </a:solidFill>
                          <a:latin typeface="Arial" panose="020B0604020202020204" pitchFamily="34" charset="0"/>
                        </a:defRPr>
                      </a:lvl7pPr>
                      <a:lvl8pPr fontAlgn="base">
                        <a:spcBef>
                          <a:spcPct val="20000"/>
                        </a:spcBef>
                        <a:spcAft>
                          <a:spcPct val="0"/>
                        </a:spcAft>
                        <a:defRPr sz="1200">
                          <a:solidFill>
                            <a:schemeClr val="tx1"/>
                          </a:solidFill>
                          <a:latin typeface="Arial" panose="020B0604020202020204" pitchFamily="34" charset="0"/>
                        </a:defRPr>
                      </a:lvl8pPr>
                      <a:lvl9pPr fontAlgn="base">
                        <a:spcBef>
                          <a:spcPct val="20000"/>
                        </a:spcBef>
                        <a:spcAft>
                          <a:spcPct val="0"/>
                        </a:spcAft>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a:t>
                      </a:r>
                      <a:r>
                        <a:rPr kumimoji="0" lang="en-US" altLang="en-US" sz="1200" b="0" i="0" u="none" strike="noStrike" cap="none" normalizeH="0" baseline="0">
                          <a:ln>
                            <a:noFill/>
                          </a:ln>
                          <a:solidFill>
                            <a:srgbClr val="000000"/>
                          </a:solidFill>
                          <a:effectLst/>
                          <a:latin typeface="Arial Unicode MS" panose="020B0604020202020204" pitchFamily="34" charset="-128"/>
                        </a:rPr>
                        <a:t>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gradFill rotWithShape="0">
                      <a:gsLst>
                        <a:gs pos="0">
                          <a:schemeClr val="hlink"/>
                        </a:gs>
                        <a:gs pos="100000">
                          <a:srgbClr val="FFFFFF"/>
                        </a:gs>
                      </a:gsLst>
                      <a:lin ang="5400000" scaled="1"/>
                    </a:grad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sz="1200">
                          <a:solidFill>
                            <a:schemeClr val="tx1"/>
                          </a:solidFill>
                          <a:latin typeface="Arial" panose="020B0604020202020204" pitchFamily="34" charset="0"/>
                        </a:defRPr>
                      </a:lvl5pPr>
                      <a:lvl6pPr fontAlgn="base">
                        <a:spcBef>
                          <a:spcPct val="20000"/>
                        </a:spcBef>
                        <a:spcAft>
                          <a:spcPct val="0"/>
                        </a:spcAft>
                        <a:defRPr sz="1200">
                          <a:solidFill>
                            <a:schemeClr val="tx1"/>
                          </a:solidFill>
                          <a:latin typeface="Arial" panose="020B0604020202020204" pitchFamily="34" charset="0"/>
                        </a:defRPr>
                      </a:lvl6pPr>
                      <a:lvl7pPr fontAlgn="base">
                        <a:spcBef>
                          <a:spcPct val="20000"/>
                        </a:spcBef>
                        <a:spcAft>
                          <a:spcPct val="0"/>
                        </a:spcAft>
                        <a:defRPr sz="1200">
                          <a:solidFill>
                            <a:schemeClr val="tx1"/>
                          </a:solidFill>
                          <a:latin typeface="Arial" panose="020B0604020202020204" pitchFamily="34" charset="0"/>
                        </a:defRPr>
                      </a:lvl7pPr>
                      <a:lvl8pPr fontAlgn="base">
                        <a:spcBef>
                          <a:spcPct val="20000"/>
                        </a:spcBef>
                        <a:spcAft>
                          <a:spcPct val="0"/>
                        </a:spcAft>
                        <a:defRPr sz="1200">
                          <a:solidFill>
                            <a:schemeClr val="tx1"/>
                          </a:solidFill>
                          <a:latin typeface="Arial" panose="020B0604020202020204" pitchFamily="34" charset="0"/>
                        </a:defRPr>
                      </a:lvl8pPr>
                      <a:lvl9pPr fontAlgn="base">
                        <a:spcBef>
                          <a:spcPct val="20000"/>
                        </a:spcBef>
                        <a:spcAft>
                          <a:spcPct val="0"/>
                        </a:spcAft>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a:t>
                      </a:r>
                      <a:r>
                        <a:rPr kumimoji="0" lang="en-US" altLang="en-US" sz="1200" b="0" i="0" u="none" strike="noStrike" cap="none" normalizeH="0" baseline="0">
                          <a:ln>
                            <a:noFill/>
                          </a:ln>
                          <a:solidFill>
                            <a:srgbClr val="000000"/>
                          </a:solidFill>
                          <a:effectLst/>
                          <a:latin typeface="Arial Unicode MS" panose="020B0604020202020204" pitchFamily="34" charset="-128"/>
                        </a:rPr>
                        <a:t>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gradFill rotWithShape="0">
                      <a:gsLst>
                        <a:gs pos="0">
                          <a:schemeClr val="hlink"/>
                        </a:gs>
                        <a:gs pos="100000">
                          <a:srgbClr val="FFFFFF"/>
                        </a:gs>
                      </a:gsLst>
                      <a:lin ang="5400000" scaled="1"/>
                    </a:gradFill>
                  </a:tcPr>
                </a:tc>
                <a:extLst>
                  <a:ext uri="{0D108BD9-81ED-4DB2-BD59-A6C34878D82A}">
                    <a16:rowId xmlns:a16="http://schemas.microsoft.com/office/drawing/2014/main" val="2954783171"/>
                  </a:ext>
                </a:extLst>
              </a:tr>
              <a:tr h="638175">
                <a:tc gridSpan="4">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sz="1200">
                          <a:solidFill>
                            <a:schemeClr val="tx1"/>
                          </a:solidFill>
                          <a:latin typeface="Arial" panose="020B0604020202020204" pitchFamily="34" charset="0"/>
                        </a:defRPr>
                      </a:lvl5pPr>
                      <a:lvl6pPr fontAlgn="base">
                        <a:spcBef>
                          <a:spcPct val="20000"/>
                        </a:spcBef>
                        <a:spcAft>
                          <a:spcPct val="0"/>
                        </a:spcAft>
                        <a:defRPr sz="1200">
                          <a:solidFill>
                            <a:schemeClr val="tx1"/>
                          </a:solidFill>
                          <a:latin typeface="Arial" panose="020B0604020202020204" pitchFamily="34" charset="0"/>
                        </a:defRPr>
                      </a:lvl6pPr>
                      <a:lvl7pPr fontAlgn="base">
                        <a:spcBef>
                          <a:spcPct val="20000"/>
                        </a:spcBef>
                        <a:spcAft>
                          <a:spcPct val="0"/>
                        </a:spcAft>
                        <a:defRPr sz="1200">
                          <a:solidFill>
                            <a:schemeClr val="tx1"/>
                          </a:solidFill>
                          <a:latin typeface="Arial" panose="020B0604020202020204" pitchFamily="34" charset="0"/>
                        </a:defRPr>
                      </a:lvl7pPr>
                      <a:lvl8pPr fontAlgn="base">
                        <a:spcBef>
                          <a:spcPct val="20000"/>
                        </a:spcBef>
                        <a:spcAft>
                          <a:spcPct val="0"/>
                        </a:spcAft>
                        <a:defRPr sz="1200">
                          <a:solidFill>
                            <a:schemeClr val="tx1"/>
                          </a:solidFill>
                          <a:latin typeface="Arial" panose="020B0604020202020204" pitchFamily="34" charset="0"/>
                        </a:defRPr>
                      </a:lvl8pPr>
                      <a:lvl9pPr fontAlgn="base">
                        <a:spcBef>
                          <a:spcPct val="20000"/>
                        </a:spcBef>
                        <a:spcAft>
                          <a:spcPct val="0"/>
                        </a:spcAft>
                        <a:defRPr sz="12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 = Primary tenet/concepts    √√√ = Strongly related tenet/concepts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 = Some aspects addressed       √</a:t>
                      </a:r>
                      <a:r>
                        <a:rPr kumimoji="0" lang="en-US" altLang="en-US" sz="1400" b="0" i="0" u="none" strike="noStrike" cap="none" normalizeH="0" baseline="0">
                          <a:ln>
                            <a:noFill/>
                          </a:ln>
                          <a:solidFill>
                            <a:srgbClr val="000000"/>
                          </a:solidFill>
                          <a:effectLst/>
                          <a:latin typeface="Arial" panose="020B0604020202020204" pitchFamily="34" charset="0"/>
                          <a:ea typeface="SimSun" panose="02010600030101010101" pitchFamily="2" charset="-122"/>
                        </a:rPr>
                        <a:t> = Little relationship</a:t>
                      </a:r>
                      <a:r>
                        <a:rPr kumimoji="0" lang="en-US" altLang="en-US" sz="1200" b="0" i="0" u="none" strike="noStrike" cap="none" normalizeH="0" baseline="0">
                          <a:ln>
                            <a:noFill/>
                          </a:ln>
                          <a:solidFill>
                            <a:srgbClr val="000000"/>
                          </a:solidFill>
                          <a:effectLst/>
                          <a:latin typeface="Arial" panose="020B0604020202020204" pitchFamily="34" charset="0"/>
                        </a:rPr>
                        <a:t> </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gradFill rotWithShape="0">
                      <a:gsLst>
                        <a:gs pos="0">
                          <a:schemeClr val="hlink"/>
                        </a:gs>
                        <a:gs pos="100000">
                          <a:srgbClr val="FFFFFF"/>
                        </a:gs>
                      </a:gsLst>
                      <a:lin ang="5400000" scaled="1"/>
                    </a:gra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78547842"/>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5">
            <a:extLst>
              <a:ext uri="{FF2B5EF4-FFF2-40B4-BE49-F238E27FC236}">
                <a16:creationId xmlns:a16="http://schemas.microsoft.com/office/drawing/2014/main" id="{338FC724-0C78-F47C-BB95-7BFC8CEEAF2A}"/>
              </a:ext>
            </a:extLst>
          </p:cNvPr>
          <p:cNvSpPr>
            <a:spLocks noGrp="1"/>
          </p:cNvSpPr>
          <p:nvPr>
            <p:ph type="sldNum" sz="quarter" idx="12"/>
          </p:nvPr>
        </p:nvSpPr>
        <p:spPr/>
        <p:txBody>
          <a:bodyPr/>
          <a:lstStyle/>
          <a:p>
            <a:fld id="{138FAB06-9E09-4CAC-BB28-52FB83718080}" type="slidenum">
              <a:rPr lang="en-US" altLang="en-US"/>
              <a:pPr/>
              <a:t>15</a:t>
            </a:fld>
            <a:endParaRPr lang="en-US" altLang="en-US"/>
          </a:p>
        </p:txBody>
      </p:sp>
      <p:sp>
        <p:nvSpPr>
          <p:cNvPr id="120834" name="Rectangle 2">
            <a:extLst>
              <a:ext uri="{FF2B5EF4-FFF2-40B4-BE49-F238E27FC236}">
                <a16:creationId xmlns:a16="http://schemas.microsoft.com/office/drawing/2014/main" id="{84D15D8D-871E-021F-E22E-00651482B48A}"/>
              </a:ext>
            </a:extLst>
          </p:cNvPr>
          <p:cNvSpPr>
            <a:spLocks noGrp="1" noChangeArrowheads="1"/>
          </p:cNvSpPr>
          <p:nvPr>
            <p:ph type="title"/>
          </p:nvPr>
        </p:nvSpPr>
        <p:spPr>
          <a:xfrm>
            <a:off x="1524000" y="152400"/>
            <a:ext cx="8839200" cy="1143000"/>
          </a:xfrm>
        </p:spPr>
        <p:txBody>
          <a:bodyPr/>
          <a:lstStyle/>
          <a:p>
            <a:r>
              <a:rPr lang="en-US" altLang="en-US"/>
              <a:t>Similarities between (GE) and (IS)</a:t>
            </a:r>
          </a:p>
        </p:txBody>
      </p:sp>
      <p:sp>
        <p:nvSpPr>
          <p:cNvPr id="120835" name="Rectangle 3">
            <a:extLst>
              <a:ext uri="{FF2B5EF4-FFF2-40B4-BE49-F238E27FC236}">
                <a16:creationId xmlns:a16="http://schemas.microsoft.com/office/drawing/2014/main" id="{96BAD8F4-3DEC-A66B-34BF-7054F69A24F0}"/>
              </a:ext>
            </a:extLst>
          </p:cNvPr>
          <p:cNvSpPr>
            <a:spLocks noGrp="1" noChangeArrowheads="1"/>
          </p:cNvSpPr>
          <p:nvPr>
            <p:ph type="body" idx="1"/>
          </p:nvPr>
        </p:nvSpPr>
        <p:spPr>
          <a:xfrm>
            <a:off x="2819400" y="1905000"/>
            <a:ext cx="7620000" cy="4114800"/>
          </a:xfrm>
        </p:spPr>
        <p:txBody>
          <a:bodyPr>
            <a:normAutofit lnSpcReduction="10000"/>
          </a:bodyPr>
          <a:lstStyle/>
          <a:p>
            <a:r>
              <a:rPr lang="en-US" altLang="en-US">
                <a:ea typeface="Arial Unicode MS" panose="020B0604020202020204" pitchFamily="34" charset="-128"/>
                <a:cs typeface="Arial Unicode MS" panose="020B0604020202020204" pitchFamily="34" charset="-128"/>
              </a:rPr>
              <a:t>Benign and less hazardous materials.</a:t>
            </a:r>
            <a:r>
              <a:rPr lang="en-US" altLang="en-US"/>
              <a:t> </a:t>
            </a:r>
          </a:p>
          <a:p>
            <a:endParaRPr lang="en-US" altLang="en-US" sz="1200"/>
          </a:p>
          <a:p>
            <a:r>
              <a:rPr lang="en-US" altLang="en-US">
                <a:ea typeface="SimSun" panose="02010600030101010101" pitchFamily="2" charset="-122"/>
              </a:rPr>
              <a:t>Both focus on process changes</a:t>
            </a:r>
            <a:r>
              <a:rPr lang="en-US" altLang="en-US"/>
              <a:t>.</a:t>
            </a:r>
          </a:p>
          <a:p>
            <a:endParaRPr lang="en-US" altLang="en-US" sz="1200"/>
          </a:p>
          <a:p>
            <a:r>
              <a:rPr lang="en-US" altLang="en-US">
                <a:ea typeface="SimSun" panose="02010600030101010101" pitchFamily="2" charset="-122"/>
              </a:rPr>
              <a:t>Improving either one often results in improving the other</a:t>
            </a:r>
            <a:r>
              <a:rPr lang="en-US" altLang="en-US"/>
              <a:t>.</a:t>
            </a:r>
          </a:p>
          <a:p>
            <a:endParaRPr lang="en-US" altLang="en-US" sz="1200"/>
          </a:p>
          <a:p>
            <a:r>
              <a:rPr lang="en-US" altLang="en-US">
                <a:ea typeface="SimSun" panose="02010600030101010101" pitchFamily="2" charset="-122"/>
              </a:rPr>
              <a:t>Both use a life-cycle approach.</a:t>
            </a:r>
            <a:r>
              <a:rPr lang="en-US" altLang="en-US"/>
              <a:t> </a:t>
            </a:r>
          </a:p>
          <a:p>
            <a:endParaRPr lang="en-US" altLang="en-US" sz="1200"/>
          </a:p>
          <a:p>
            <a:r>
              <a:rPr lang="en-US" altLang="en-US">
                <a:ea typeface="SimSun" panose="02010600030101010101" pitchFamily="2" charset="-122"/>
              </a:rPr>
              <a:t>Both are best considered in the initial stages of the design.</a:t>
            </a:r>
            <a:r>
              <a:rPr lang="en-US" altLang="en-US"/>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5">
            <a:extLst>
              <a:ext uri="{FF2B5EF4-FFF2-40B4-BE49-F238E27FC236}">
                <a16:creationId xmlns:a16="http://schemas.microsoft.com/office/drawing/2014/main" id="{AC515F23-C068-EACF-326D-B90D2D47A8B2}"/>
              </a:ext>
            </a:extLst>
          </p:cNvPr>
          <p:cNvSpPr>
            <a:spLocks noGrp="1"/>
          </p:cNvSpPr>
          <p:nvPr>
            <p:ph type="sldNum" sz="quarter" idx="12"/>
          </p:nvPr>
        </p:nvSpPr>
        <p:spPr/>
        <p:txBody>
          <a:bodyPr/>
          <a:lstStyle/>
          <a:p>
            <a:fld id="{C8F04CF4-2B8B-42EB-A346-E8B58DEFB0D5}" type="slidenum">
              <a:rPr lang="en-US" altLang="en-US"/>
              <a:pPr/>
              <a:t>16</a:t>
            </a:fld>
            <a:endParaRPr lang="en-US" altLang="en-US"/>
          </a:p>
        </p:txBody>
      </p:sp>
      <p:sp>
        <p:nvSpPr>
          <p:cNvPr id="122882" name="Rectangle 2">
            <a:extLst>
              <a:ext uri="{FF2B5EF4-FFF2-40B4-BE49-F238E27FC236}">
                <a16:creationId xmlns:a16="http://schemas.microsoft.com/office/drawing/2014/main" id="{40ABD9C4-6997-C5F2-CC20-30CEC76CDE70}"/>
              </a:ext>
            </a:extLst>
          </p:cNvPr>
          <p:cNvSpPr>
            <a:spLocks noGrp="1" noChangeArrowheads="1"/>
          </p:cNvSpPr>
          <p:nvPr>
            <p:ph type="title"/>
          </p:nvPr>
        </p:nvSpPr>
        <p:spPr>
          <a:xfrm>
            <a:off x="1905000" y="228600"/>
            <a:ext cx="8305800" cy="1143000"/>
          </a:xfrm>
          <a:noFill/>
          <a:extLst>
            <a:ext uri="{909E8E84-426E-40DD-AFC4-6F175D3DCCD1}">
              <a14:hiddenFill xmlns:a14="http://schemas.microsoft.com/office/drawing/2010/main">
                <a:solidFill>
                  <a:schemeClr val="bg1"/>
                </a:solidFill>
              </a14:hiddenFill>
            </a:ext>
          </a:extLst>
        </p:spPr>
        <p:txBody>
          <a:bodyPr/>
          <a:lstStyle/>
          <a:p>
            <a:r>
              <a:rPr lang="en-US" altLang="en-US"/>
              <a:t>Differences between GE &amp; IS</a:t>
            </a:r>
          </a:p>
        </p:txBody>
      </p:sp>
      <p:sp>
        <p:nvSpPr>
          <p:cNvPr id="122883" name="Rectangle 3">
            <a:extLst>
              <a:ext uri="{FF2B5EF4-FFF2-40B4-BE49-F238E27FC236}">
                <a16:creationId xmlns:a16="http://schemas.microsoft.com/office/drawing/2014/main" id="{078CFFAC-F18C-9A9D-ACC1-9682E93CEA34}"/>
              </a:ext>
            </a:extLst>
          </p:cNvPr>
          <p:cNvSpPr>
            <a:spLocks noGrp="1" noChangeArrowheads="1"/>
          </p:cNvSpPr>
          <p:nvPr>
            <p:ph type="body" idx="1"/>
          </p:nvPr>
        </p:nvSpPr>
        <p:spPr>
          <a:xfrm>
            <a:off x="2819400" y="1676400"/>
            <a:ext cx="7467600" cy="4114800"/>
          </a:xfrm>
        </p:spPr>
        <p:txBody>
          <a:bodyPr>
            <a:normAutofit fontScale="92500"/>
          </a:bodyPr>
          <a:lstStyle/>
          <a:p>
            <a:r>
              <a:rPr lang="en-US" altLang="en-US">
                <a:ea typeface="SimSun" panose="02010600030101010101" pitchFamily="2" charset="-122"/>
              </a:rPr>
              <a:t>Focus on a different parts of the product life cycle.</a:t>
            </a:r>
          </a:p>
          <a:p>
            <a:endParaRPr lang="en-US" altLang="en-US">
              <a:ea typeface="SimSun" panose="02010600030101010101" pitchFamily="2" charset="-122"/>
            </a:endParaRPr>
          </a:p>
          <a:p>
            <a:r>
              <a:rPr lang="en-US" altLang="en-US">
                <a:ea typeface="Arial Unicode MS" panose="020B0604020202020204" pitchFamily="34" charset="-128"/>
                <a:cs typeface="Arial Unicode MS" panose="020B0604020202020204" pitchFamily="34" charset="-128"/>
              </a:rPr>
              <a:t>Focus on different aspect of EHS (</a:t>
            </a:r>
            <a:r>
              <a:rPr lang="en-US" altLang="en-US" u="sng">
                <a:ea typeface="Arial Unicode MS" panose="020B0604020202020204" pitchFamily="34" charset="-128"/>
                <a:cs typeface="Arial Unicode MS" panose="020B0604020202020204" pitchFamily="34" charset="-128"/>
              </a:rPr>
              <a:t>e</a:t>
            </a:r>
            <a:r>
              <a:rPr lang="en-US" altLang="en-US">
                <a:ea typeface="Arial Unicode MS" panose="020B0604020202020204" pitchFamily="34" charset="-128"/>
                <a:cs typeface="Arial Unicode MS" panose="020B0604020202020204" pitchFamily="34" charset="-128"/>
              </a:rPr>
              <a:t>nvironmental, </a:t>
            </a:r>
            <a:r>
              <a:rPr lang="en-US" altLang="en-US" u="sng">
                <a:ea typeface="Arial Unicode MS" panose="020B0604020202020204" pitchFamily="34" charset="-128"/>
                <a:cs typeface="Arial Unicode MS" panose="020B0604020202020204" pitchFamily="34" charset="-128"/>
              </a:rPr>
              <a:t>h</a:t>
            </a:r>
            <a:r>
              <a:rPr lang="en-US" altLang="en-US">
                <a:ea typeface="Arial Unicode MS" panose="020B0604020202020204" pitchFamily="34" charset="-128"/>
                <a:cs typeface="Arial Unicode MS" panose="020B0604020202020204" pitchFamily="34" charset="-128"/>
              </a:rPr>
              <a:t>ealth and </a:t>
            </a:r>
            <a:r>
              <a:rPr lang="en-US" altLang="en-US" u="sng">
                <a:ea typeface="Arial Unicode MS" panose="020B0604020202020204" pitchFamily="34" charset="-128"/>
                <a:cs typeface="Arial Unicode MS" panose="020B0604020202020204" pitchFamily="34" charset="-128"/>
              </a:rPr>
              <a:t>s</a:t>
            </a:r>
            <a:r>
              <a:rPr lang="en-US" altLang="en-US">
                <a:ea typeface="Arial Unicode MS" panose="020B0604020202020204" pitchFamily="34" charset="-128"/>
                <a:cs typeface="Arial Unicode MS" panose="020B0604020202020204" pitchFamily="34" charset="-128"/>
              </a:rPr>
              <a:t>afety) field and may conflict in application.</a:t>
            </a:r>
            <a:r>
              <a:rPr lang="en-US" altLang="en-US"/>
              <a:t> </a:t>
            </a:r>
          </a:p>
          <a:p>
            <a:endParaRPr lang="en-US" altLang="en-US"/>
          </a:p>
          <a:p>
            <a:r>
              <a:rPr lang="en-US" altLang="en-US">
                <a:ea typeface="SimSun" panose="02010600030101010101" pitchFamily="2" charset="-122"/>
              </a:rPr>
              <a:t>Environmental impacts are more numerous than safety impacts.</a:t>
            </a:r>
          </a:p>
          <a:p>
            <a:pPr>
              <a:buFontTx/>
              <a:buNone/>
            </a:pPr>
            <a:r>
              <a:rPr lang="en-US" altLang="en-US"/>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5">
            <a:extLst>
              <a:ext uri="{FF2B5EF4-FFF2-40B4-BE49-F238E27FC236}">
                <a16:creationId xmlns:a16="http://schemas.microsoft.com/office/drawing/2014/main" id="{54F5C4FD-2BE2-9DA5-2D4F-42E34FC50390}"/>
              </a:ext>
            </a:extLst>
          </p:cNvPr>
          <p:cNvSpPr>
            <a:spLocks noGrp="1"/>
          </p:cNvSpPr>
          <p:nvPr>
            <p:ph type="sldNum" sz="quarter" idx="12"/>
          </p:nvPr>
        </p:nvSpPr>
        <p:spPr/>
        <p:txBody>
          <a:bodyPr/>
          <a:lstStyle/>
          <a:p>
            <a:fld id="{70437A09-98E4-4902-AFA7-0669D928B153}" type="slidenum">
              <a:rPr lang="en-US" altLang="en-US"/>
              <a:pPr/>
              <a:t>17</a:t>
            </a:fld>
            <a:endParaRPr lang="en-US" altLang="en-US"/>
          </a:p>
        </p:txBody>
      </p:sp>
      <p:sp>
        <p:nvSpPr>
          <p:cNvPr id="201730" name="Rectangle 2">
            <a:extLst>
              <a:ext uri="{FF2B5EF4-FFF2-40B4-BE49-F238E27FC236}">
                <a16:creationId xmlns:a16="http://schemas.microsoft.com/office/drawing/2014/main" id="{83DB7000-42BD-9CAF-53AA-71C32D3B1867}"/>
              </a:ext>
            </a:extLst>
          </p:cNvPr>
          <p:cNvSpPr>
            <a:spLocks noGrp="1" noChangeArrowheads="1"/>
          </p:cNvSpPr>
          <p:nvPr>
            <p:ph type="title"/>
          </p:nvPr>
        </p:nvSpPr>
        <p:spPr>
          <a:xfrm>
            <a:off x="2057400" y="533400"/>
            <a:ext cx="7772400" cy="457200"/>
          </a:xfrm>
        </p:spPr>
        <p:txBody>
          <a:bodyPr>
            <a:normAutofit fontScale="90000"/>
          </a:bodyPr>
          <a:lstStyle/>
          <a:p>
            <a:r>
              <a:rPr lang="en-US" altLang="en-US"/>
              <a:t>Presentation Outline</a:t>
            </a:r>
          </a:p>
        </p:txBody>
      </p:sp>
      <p:sp>
        <p:nvSpPr>
          <p:cNvPr id="201731" name="Rectangle 3">
            <a:extLst>
              <a:ext uri="{FF2B5EF4-FFF2-40B4-BE49-F238E27FC236}">
                <a16:creationId xmlns:a16="http://schemas.microsoft.com/office/drawing/2014/main" id="{8D772A61-0AD2-13B2-0D53-AD28B0A654BD}"/>
              </a:ext>
            </a:extLst>
          </p:cNvPr>
          <p:cNvSpPr>
            <a:spLocks noGrp="1" noChangeArrowheads="1"/>
          </p:cNvSpPr>
          <p:nvPr>
            <p:ph type="body" idx="1"/>
          </p:nvPr>
        </p:nvSpPr>
        <p:spPr>
          <a:xfrm>
            <a:off x="2895600" y="1676400"/>
            <a:ext cx="7391400" cy="4267200"/>
          </a:xfrm>
          <a:ln/>
        </p:spPr>
        <p:txBody>
          <a:bodyPr/>
          <a:lstStyle/>
          <a:p>
            <a:pPr>
              <a:lnSpc>
                <a:spcPct val="90000"/>
              </a:lnSpc>
            </a:pPr>
            <a:endParaRPr lang="en-US" altLang="en-US" sz="700" dirty="0"/>
          </a:p>
          <a:p>
            <a:pPr>
              <a:lnSpc>
                <a:spcPct val="90000"/>
              </a:lnSpc>
            </a:pPr>
            <a:r>
              <a:rPr lang="en-US" altLang="en-US" sz="2000" dirty="0"/>
              <a:t>Introduction to Green Engineering (GE) and Inherent Safety (IS)</a:t>
            </a:r>
          </a:p>
          <a:p>
            <a:pPr lvl="1">
              <a:lnSpc>
                <a:spcPct val="90000"/>
              </a:lnSpc>
            </a:pPr>
            <a:r>
              <a:rPr lang="en-US" altLang="en-US" sz="1800" dirty="0"/>
              <a:t>GE definition, concepts, principles, and tools</a:t>
            </a:r>
          </a:p>
          <a:p>
            <a:pPr lvl="1">
              <a:lnSpc>
                <a:spcPct val="90000"/>
              </a:lnSpc>
            </a:pPr>
            <a:r>
              <a:rPr lang="en-US" altLang="en-US" sz="1800" dirty="0"/>
              <a:t>IS concepts and tools</a:t>
            </a:r>
          </a:p>
          <a:p>
            <a:pPr lvl="1">
              <a:lnSpc>
                <a:spcPct val="90000"/>
              </a:lnSpc>
            </a:pPr>
            <a:r>
              <a:rPr lang="en-US" altLang="en-US" sz="1800" dirty="0"/>
              <a:t>Similarities and differences between GE and IS</a:t>
            </a:r>
          </a:p>
          <a:p>
            <a:pPr lvl="1">
              <a:lnSpc>
                <a:spcPct val="90000"/>
              </a:lnSpc>
            </a:pPr>
            <a:endParaRPr lang="en-US" altLang="en-US" sz="1800" dirty="0"/>
          </a:p>
          <a:p>
            <a:pPr>
              <a:lnSpc>
                <a:spcPct val="90000"/>
              </a:lnSpc>
            </a:pPr>
            <a:r>
              <a:rPr lang="en-US" altLang="en-US" sz="2000" dirty="0"/>
              <a:t>Environmentally-Conscious Process Design Methodology</a:t>
            </a:r>
          </a:p>
          <a:p>
            <a:pPr lvl="1">
              <a:lnSpc>
                <a:spcPct val="90000"/>
              </a:lnSpc>
            </a:pPr>
            <a:r>
              <a:rPr lang="en-US" altLang="en-US" sz="1800" dirty="0"/>
              <a:t>A hierarchical approach with three “tiers” of impact assessment</a:t>
            </a:r>
          </a:p>
          <a:p>
            <a:pPr lvl="1">
              <a:lnSpc>
                <a:spcPct val="90000"/>
              </a:lnSpc>
            </a:pPr>
            <a:r>
              <a:rPr lang="en-US" altLang="en-US" sz="1800" dirty="0"/>
              <a:t>A case study for maleic anhydride (MA) process design</a:t>
            </a:r>
          </a:p>
          <a:p>
            <a:pPr lvl="1">
              <a:lnSpc>
                <a:spcPct val="90000"/>
              </a:lnSpc>
            </a:pPr>
            <a:r>
              <a:rPr lang="en-US" altLang="en-US" sz="1800" dirty="0"/>
              <a:t>Early design methods and software tools</a:t>
            </a:r>
          </a:p>
          <a:p>
            <a:pPr lvl="1">
              <a:lnSpc>
                <a:spcPct val="90000"/>
              </a:lnSpc>
            </a:pPr>
            <a:r>
              <a:rPr lang="en-US" altLang="en-US" sz="1800" dirty="0"/>
              <a:t>Flowsheet synthesis, assessment, and software tools</a:t>
            </a:r>
          </a:p>
          <a:p>
            <a:pPr lvl="1">
              <a:lnSpc>
                <a:spcPct val="90000"/>
              </a:lnSpc>
            </a:pPr>
            <a:r>
              <a:rPr lang="en-US" altLang="en-US" sz="1800" dirty="0"/>
              <a:t>Flowsheet optimization - comparison of process improvement</a:t>
            </a:r>
          </a:p>
          <a:p>
            <a:pPr lvl="1">
              <a:lnSpc>
                <a:spcPct val="90000"/>
              </a:lnSpc>
            </a:pPr>
            <a:r>
              <a:rPr lang="en-US" altLang="en-US" sz="1800" dirty="0"/>
              <a:t>Summary of environmentally-conscious design (ECD) methods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5">
            <a:extLst>
              <a:ext uri="{FF2B5EF4-FFF2-40B4-BE49-F238E27FC236}">
                <a16:creationId xmlns:a16="http://schemas.microsoft.com/office/drawing/2014/main" id="{3A7D9919-1ECD-3875-A3A2-A505E7557C62}"/>
              </a:ext>
            </a:extLst>
          </p:cNvPr>
          <p:cNvSpPr>
            <a:spLocks noGrp="1"/>
          </p:cNvSpPr>
          <p:nvPr>
            <p:ph type="sldNum" sz="quarter" idx="12"/>
          </p:nvPr>
        </p:nvSpPr>
        <p:spPr/>
        <p:txBody>
          <a:bodyPr/>
          <a:lstStyle/>
          <a:p>
            <a:fld id="{419FA392-CA97-496F-A2BC-A2265C5427FF}" type="slidenum">
              <a:rPr lang="en-US" altLang="en-US"/>
              <a:pPr/>
              <a:t>18</a:t>
            </a:fld>
            <a:endParaRPr lang="en-US" altLang="en-US"/>
          </a:p>
        </p:txBody>
      </p:sp>
      <p:sp>
        <p:nvSpPr>
          <p:cNvPr id="67586" name="Rectangle 2">
            <a:extLst>
              <a:ext uri="{FF2B5EF4-FFF2-40B4-BE49-F238E27FC236}">
                <a16:creationId xmlns:a16="http://schemas.microsoft.com/office/drawing/2014/main" id="{BA420287-4CE4-D3F5-EB8B-9FD488F8C8D7}"/>
              </a:ext>
            </a:extLst>
          </p:cNvPr>
          <p:cNvSpPr>
            <a:spLocks noGrp="1" noChangeArrowheads="1"/>
          </p:cNvSpPr>
          <p:nvPr>
            <p:ph type="title"/>
          </p:nvPr>
        </p:nvSpPr>
        <p:spPr>
          <a:xfrm>
            <a:off x="2209800" y="533400"/>
            <a:ext cx="7772400" cy="457200"/>
          </a:xfrm>
        </p:spPr>
        <p:txBody>
          <a:bodyPr>
            <a:normAutofit fontScale="90000"/>
          </a:bodyPr>
          <a:lstStyle/>
          <a:p>
            <a:r>
              <a:rPr lang="en-US" altLang="en-US"/>
              <a:t>Scope of environmental impacts</a:t>
            </a:r>
          </a:p>
        </p:txBody>
      </p:sp>
      <p:grpSp>
        <p:nvGrpSpPr>
          <p:cNvPr id="67649" name="Group 65">
            <a:extLst>
              <a:ext uri="{FF2B5EF4-FFF2-40B4-BE49-F238E27FC236}">
                <a16:creationId xmlns:a16="http://schemas.microsoft.com/office/drawing/2014/main" id="{18131A3B-E2B2-289C-A583-693C6EE6DE48}"/>
              </a:ext>
            </a:extLst>
          </p:cNvPr>
          <p:cNvGrpSpPr>
            <a:grpSpLocks/>
          </p:cNvGrpSpPr>
          <p:nvPr/>
        </p:nvGrpSpPr>
        <p:grpSpPr bwMode="auto">
          <a:xfrm>
            <a:off x="1828800" y="1219200"/>
            <a:ext cx="8534400" cy="5181600"/>
            <a:chOff x="192" y="624"/>
            <a:chExt cx="5376" cy="3264"/>
          </a:xfrm>
        </p:grpSpPr>
        <p:sp>
          <p:nvSpPr>
            <p:cNvPr id="67650" name="Text Box 66">
              <a:extLst>
                <a:ext uri="{FF2B5EF4-FFF2-40B4-BE49-F238E27FC236}">
                  <a16:creationId xmlns:a16="http://schemas.microsoft.com/office/drawing/2014/main" id="{A5946974-77E1-0054-B391-F842960F2899}"/>
                </a:ext>
              </a:extLst>
            </p:cNvPr>
            <p:cNvSpPr txBox="1">
              <a:spLocks noChangeArrowheads="1"/>
            </p:cNvSpPr>
            <p:nvPr/>
          </p:nvSpPr>
          <p:spPr bwMode="auto">
            <a:xfrm>
              <a:off x="192" y="624"/>
              <a:ext cx="576" cy="23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zh-CN" altLang="en-US">
                <a:latin typeface="Arial Unicode MS" panose="020B0604020202020204" pitchFamily="34" charset="-128"/>
                <a:ea typeface="SimSun" panose="02010600030101010101" pitchFamily="2" charset="-122"/>
              </a:endParaRPr>
            </a:p>
          </p:txBody>
        </p:sp>
        <p:sp>
          <p:nvSpPr>
            <p:cNvPr id="67651" name="AutoShape 67">
              <a:extLst>
                <a:ext uri="{FF2B5EF4-FFF2-40B4-BE49-F238E27FC236}">
                  <a16:creationId xmlns:a16="http://schemas.microsoft.com/office/drawing/2014/main" id="{01F40DAF-62FA-1424-9DD6-917E279B1247}"/>
                </a:ext>
              </a:extLst>
            </p:cNvPr>
            <p:cNvSpPr>
              <a:spLocks noChangeArrowheads="1"/>
            </p:cNvSpPr>
            <p:nvPr/>
          </p:nvSpPr>
          <p:spPr bwMode="auto">
            <a:xfrm rot="18900000">
              <a:off x="1023" y="2097"/>
              <a:ext cx="161" cy="576"/>
            </a:xfrm>
            <a:prstGeom prst="downArrow">
              <a:avLst>
                <a:gd name="adj1" fmla="val 50000"/>
                <a:gd name="adj2" fmla="val 89441"/>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52" name="AutoShape 68">
              <a:extLst>
                <a:ext uri="{FF2B5EF4-FFF2-40B4-BE49-F238E27FC236}">
                  <a16:creationId xmlns:a16="http://schemas.microsoft.com/office/drawing/2014/main" id="{E9CD17EA-9AAB-CC3F-5A99-6E806A11311D}"/>
                </a:ext>
              </a:extLst>
            </p:cNvPr>
            <p:cNvSpPr>
              <a:spLocks noChangeArrowheads="1"/>
            </p:cNvSpPr>
            <p:nvPr/>
          </p:nvSpPr>
          <p:spPr bwMode="auto">
            <a:xfrm rot="2700000">
              <a:off x="4431" y="2097"/>
              <a:ext cx="161" cy="576"/>
            </a:xfrm>
            <a:prstGeom prst="downArrow">
              <a:avLst>
                <a:gd name="adj1" fmla="val 50000"/>
                <a:gd name="adj2" fmla="val 89441"/>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53" name="AutoShape 69">
              <a:extLst>
                <a:ext uri="{FF2B5EF4-FFF2-40B4-BE49-F238E27FC236}">
                  <a16:creationId xmlns:a16="http://schemas.microsoft.com/office/drawing/2014/main" id="{66377A14-7FCB-A67D-9AB3-995BE2336E7C}"/>
                </a:ext>
              </a:extLst>
            </p:cNvPr>
            <p:cNvSpPr>
              <a:spLocks noChangeArrowheads="1"/>
            </p:cNvSpPr>
            <p:nvPr/>
          </p:nvSpPr>
          <p:spPr bwMode="auto">
            <a:xfrm>
              <a:off x="2784" y="3024"/>
              <a:ext cx="161" cy="328"/>
            </a:xfrm>
            <a:prstGeom prst="downArrow">
              <a:avLst>
                <a:gd name="adj1" fmla="val 50000"/>
                <a:gd name="adj2" fmla="val 50932"/>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54" name="Text Box 70">
              <a:extLst>
                <a:ext uri="{FF2B5EF4-FFF2-40B4-BE49-F238E27FC236}">
                  <a16:creationId xmlns:a16="http://schemas.microsoft.com/office/drawing/2014/main" id="{802EA50D-5F85-CEDD-95B8-3FF08438CA04}"/>
                </a:ext>
              </a:extLst>
            </p:cNvPr>
            <p:cNvSpPr txBox="1">
              <a:spLocks noChangeArrowheads="1"/>
            </p:cNvSpPr>
            <p:nvPr/>
          </p:nvSpPr>
          <p:spPr bwMode="auto">
            <a:xfrm>
              <a:off x="192" y="768"/>
              <a:ext cx="1632" cy="1488"/>
            </a:xfrm>
            <a:prstGeom prst="rect">
              <a:avLst/>
            </a:prstGeom>
            <a:gradFill rotWithShape="0">
              <a:gsLst>
                <a:gs pos="0">
                  <a:srgbClr val="FFFFFF"/>
                </a:gs>
                <a:gs pos="100000">
                  <a:srgbClr val="99CCFF"/>
                </a:gs>
              </a:gsLst>
              <a:path path="shape">
                <a:fillToRect l="50000" t="50000" r="50000" b="50000"/>
              </a:path>
            </a:gra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50000"/>
                </a:spcBef>
              </a:pPr>
              <a:r>
                <a:rPr lang="en-US" altLang="zh-CN" i="1">
                  <a:solidFill>
                    <a:srgbClr val="000000"/>
                  </a:solidFill>
                  <a:ea typeface="Arial Unicode MS" panose="020B0604020202020204" pitchFamily="34" charset="-128"/>
                  <a:cs typeface="Arial Unicode MS" panose="020B0604020202020204" pitchFamily="34" charset="-128"/>
                </a:rPr>
                <a:t>Pre-Chemical Manufacturing Stages</a:t>
              </a:r>
            </a:p>
            <a:p>
              <a:pPr>
                <a:spcBef>
                  <a:spcPct val="50000"/>
                </a:spcBef>
                <a:buSzPct val="65000"/>
              </a:pPr>
              <a:r>
                <a:rPr lang="en-US" altLang="zh-CN" sz="1600">
                  <a:solidFill>
                    <a:srgbClr val="000000"/>
                  </a:solidFill>
                  <a:ea typeface="SimSun" panose="02010600030101010101" pitchFamily="2" charset="-122"/>
                  <a:cs typeface="Times New Roman" panose="02020603050405020304" pitchFamily="18" charset="0"/>
                </a:rPr>
                <a:t>•</a:t>
              </a:r>
              <a:r>
                <a:rPr lang="en-US" altLang="zh-CN">
                  <a:solidFill>
                    <a:srgbClr val="000000"/>
                  </a:solidFill>
                  <a:ea typeface="Arial Unicode MS" panose="020B0604020202020204" pitchFamily="34" charset="-128"/>
                  <a:cs typeface="Arial Unicode MS" panose="020B0604020202020204" pitchFamily="34" charset="-128"/>
                </a:rPr>
                <a:t> </a:t>
              </a:r>
              <a:r>
                <a:rPr lang="en-US" altLang="zh-CN" sz="1600">
                  <a:solidFill>
                    <a:srgbClr val="000000"/>
                  </a:solidFill>
                  <a:ea typeface="Arial Unicode MS" panose="020B0604020202020204" pitchFamily="34" charset="-128"/>
                  <a:cs typeface="Arial Unicode MS" panose="020B0604020202020204" pitchFamily="34" charset="-128"/>
                </a:rPr>
                <a:t>Extraction from the                                                                                                                                                    environment                          </a:t>
              </a:r>
              <a:r>
                <a:rPr lang="en-US" altLang="zh-CN" sz="1600">
                  <a:solidFill>
                    <a:srgbClr val="000000"/>
                  </a:solidFill>
                  <a:ea typeface="SimSun" panose="02010600030101010101" pitchFamily="2" charset="-122"/>
                  <a:cs typeface="Times New Roman" panose="02020603050405020304" pitchFamily="18" charset="0"/>
                </a:rPr>
                <a:t>•</a:t>
              </a:r>
              <a:r>
                <a:rPr lang="en-US" altLang="zh-CN" sz="1600">
                  <a:solidFill>
                    <a:srgbClr val="000000"/>
                  </a:solidFill>
                  <a:ea typeface="Arial Unicode MS" panose="020B0604020202020204" pitchFamily="34" charset="-128"/>
                  <a:cs typeface="Arial Unicode MS" panose="020B0604020202020204" pitchFamily="34" charset="-128"/>
                </a:rPr>
                <a:t> Transportation of materials </a:t>
              </a:r>
              <a:r>
                <a:rPr lang="en-US" altLang="zh-CN" sz="1600">
                  <a:solidFill>
                    <a:srgbClr val="000000"/>
                  </a:solidFill>
                  <a:ea typeface="SimSun" panose="02010600030101010101" pitchFamily="2" charset="-122"/>
                  <a:cs typeface="Times New Roman" panose="02020603050405020304" pitchFamily="18" charset="0"/>
                </a:rPr>
                <a:t>• </a:t>
              </a:r>
              <a:r>
                <a:rPr lang="en-US" altLang="zh-CN" sz="1600">
                  <a:solidFill>
                    <a:srgbClr val="000000"/>
                  </a:solidFill>
                  <a:ea typeface="Arial Unicode MS" panose="020B0604020202020204" pitchFamily="34" charset="-128"/>
                  <a:cs typeface="Arial Unicode MS" panose="020B0604020202020204" pitchFamily="34" charset="-128"/>
                </a:rPr>
                <a:t>Refining of raw materials   </a:t>
              </a:r>
              <a:r>
                <a:rPr lang="en-US" altLang="zh-CN" sz="1600">
                  <a:solidFill>
                    <a:srgbClr val="000000"/>
                  </a:solidFill>
                  <a:ea typeface="SimSun" panose="02010600030101010101" pitchFamily="2" charset="-122"/>
                  <a:cs typeface="Times New Roman" panose="02020603050405020304" pitchFamily="18" charset="0"/>
                </a:rPr>
                <a:t>•</a:t>
              </a:r>
              <a:r>
                <a:rPr lang="en-US" altLang="zh-CN" sz="1600">
                  <a:solidFill>
                    <a:srgbClr val="000000"/>
                  </a:solidFill>
                  <a:ea typeface="Arial Unicode MS" panose="020B0604020202020204" pitchFamily="34" charset="-128"/>
                  <a:cs typeface="Arial Unicode MS" panose="020B0604020202020204" pitchFamily="34" charset="-128"/>
                </a:rPr>
                <a:t> Storage and transportation   </a:t>
              </a:r>
              <a:r>
                <a:rPr lang="en-US" altLang="zh-CN" sz="1600">
                  <a:solidFill>
                    <a:srgbClr val="000000"/>
                  </a:solidFill>
                  <a:ea typeface="SimSun" panose="02010600030101010101" pitchFamily="2" charset="-122"/>
                  <a:cs typeface="Times New Roman" panose="02020603050405020304" pitchFamily="18" charset="0"/>
                </a:rPr>
                <a:t>• </a:t>
              </a:r>
              <a:r>
                <a:rPr lang="en-US" altLang="zh-CN" sz="1600">
                  <a:solidFill>
                    <a:srgbClr val="000000"/>
                  </a:solidFill>
                  <a:ea typeface="Arial Unicode MS" panose="020B0604020202020204" pitchFamily="34" charset="-128"/>
                  <a:cs typeface="Arial Unicode MS" panose="020B0604020202020204" pitchFamily="34" charset="-128"/>
                </a:rPr>
                <a:t>Loading and unloading</a:t>
              </a:r>
            </a:p>
          </p:txBody>
        </p:sp>
        <p:sp>
          <p:nvSpPr>
            <p:cNvPr id="67655" name="Text Box 71">
              <a:extLst>
                <a:ext uri="{FF2B5EF4-FFF2-40B4-BE49-F238E27FC236}">
                  <a16:creationId xmlns:a16="http://schemas.microsoft.com/office/drawing/2014/main" id="{59EEB104-3325-54E6-2B0C-F06152E4A563}"/>
                </a:ext>
              </a:extLst>
            </p:cNvPr>
            <p:cNvSpPr txBox="1">
              <a:spLocks noChangeArrowheads="1"/>
            </p:cNvSpPr>
            <p:nvPr/>
          </p:nvSpPr>
          <p:spPr bwMode="auto">
            <a:xfrm>
              <a:off x="2064" y="768"/>
              <a:ext cx="1584" cy="1488"/>
            </a:xfrm>
            <a:prstGeom prst="rect">
              <a:avLst/>
            </a:prstGeom>
            <a:gradFill rotWithShape="0">
              <a:gsLst>
                <a:gs pos="0">
                  <a:srgbClr val="FFFFFF"/>
                </a:gs>
                <a:gs pos="100000">
                  <a:srgbClr val="99CCFF"/>
                </a:gs>
              </a:gsLst>
              <a:path path="shape">
                <a:fillToRect l="50000" t="50000" r="50000" b="50000"/>
              </a:path>
            </a:gra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lnSpc>
                  <a:spcPct val="85000"/>
                </a:lnSpc>
                <a:spcBef>
                  <a:spcPct val="50000"/>
                </a:spcBef>
              </a:pPr>
              <a:r>
                <a:rPr lang="en-US" altLang="zh-CN" i="1">
                  <a:solidFill>
                    <a:srgbClr val="000000"/>
                  </a:solidFill>
                  <a:ea typeface="Arial Unicode MS" panose="020B0604020202020204" pitchFamily="34" charset="-128"/>
                  <a:cs typeface="Arial Unicode MS" panose="020B0604020202020204" pitchFamily="34" charset="-128"/>
                </a:rPr>
                <a:t>Chemical  Manufacturing  Process</a:t>
              </a:r>
            </a:p>
            <a:p>
              <a:pPr>
                <a:spcBef>
                  <a:spcPct val="50000"/>
                </a:spcBef>
                <a:buSzPct val="65000"/>
              </a:pPr>
              <a:r>
                <a:rPr lang="en-US" altLang="zh-CN" sz="1600">
                  <a:solidFill>
                    <a:srgbClr val="000000"/>
                  </a:solidFill>
                  <a:ea typeface="SimSun" panose="02010600030101010101" pitchFamily="2" charset="-122"/>
                  <a:cs typeface="Times New Roman" panose="02020603050405020304" pitchFamily="18" charset="0"/>
                </a:rPr>
                <a:t>•</a:t>
              </a:r>
              <a:r>
                <a:rPr lang="en-US" altLang="zh-CN" sz="1600">
                  <a:solidFill>
                    <a:srgbClr val="000000"/>
                  </a:solidFill>
                  <a:ea typeface="Arial Unicode MS" panose="020B0604020202020204" pitchFamily="34" charset="-128"/>
                  <a:cs typeface="Arial Unicode MS" panose="020B0604020202020204" pitchFamily="34" charset="-128"/>
                </a:rPr>
                <a:t> Chemical reactions            </a:t>
              </a:r>
              <a:r>
                <a:rPr lang="en-US" altLang="zh-CN" sz="1600">
                  <a:solidFill>
                    <a:srgbClr val="000000"/>
                  </a:solidFill>
                  <a:ea typeface="SimSun" panose="02010600030101010101" pitchFamily="2" charset="-122"/>
                  <a:cs typeface="Times New Roman" panose="02020603050405020304" pitchFamily="18" charset="0"/>
                </a:rPr>
                <a:t>•</a:t>
              </a:r>
              <a:r>
                <a:rPr lang="en-US" altLang="zh-CN" sz="1600">
                  <a:solidFill>
                    <a:srgbClr val="000000"/>
                  </a:solidFill>
                  <a:ea typeface="Arial Unicode MS" panose="020B0604020202020204" pitchFamily="34" charset="-128"/>
                  <a:cs typeface="Arial Unicode MS" panose="020B0604020202020204" pitchFamily="34" charset="-128"/>
                </a:rPr>
                <a:t> Separation operations        </a:t>
              </a:r>
              <a:r>
                <a:rPr lang="en-US" altLang="zh-CN" sz="1600">
                  <a:solidFill>
                    <a:srgbClr val="000000"/>
                  </a:solidFill>
                  <a:ea typeface="SimSun" panose="02010600030101010101" pitchFamily="2" charset="-122"/>
                  <a:cs typeface="Times New Roman" panose="02020603050405020304" pitchFamily="18" charset="0"/>
                </a:rPr>
                <a:t>•</a:t>
              </a:r>
              <a:r>
                <a:rPr lang="en-US" altLang="zh-CN" sz="1600">
                  <a:solidFill>
                    <a:srgbClr val="000000"/>
                  </a:solidFill>
                  <a:ea typeface="Arial Unicode MS" panose="020B0604020202020204" pitchFamily="34" charset="-128"/>
                  <a:cs typeface="Arial Unicode MS" panose="020B0604020202020204" pitchFamily="34" charset="-128"/>
                </a:rPr>
                <a:t> Material storage                </a:t>
              </a:r>
              <a:r>
                <a:rPr lang="en-US" altLang="zh-CN" sz="1600">
                  <a:solidFill>
                    <a:srgbClr val="000000"/>
                  </a:solidFill>
                  <a:ea typeface="SimSun" panose="02010600030101010101" pitchFamily="2" charset="-122"/>
                  <a:cs typeface="Times New Roman" panose="02020603050405020304" pitchFamily="18" charset="0"/>
                </a:rPr>
                <a:t>•</a:t>
              </a:r>
              <a:r>
                <a:rPr lang="en-US" altLang="zh-CN" sz="1600">
                  <a:solidFill>
                    <a:srgbClr val="000000"/>
                  </a:solidFill>
                  <a:ea typeface="Arial Unicode MS" panose="020B0604020202020204" pitchFamily="34" charset="-128"/>
                  <a:cs typeface="Arial Unicode MS" panose="020B0604020202020204" pitchFamily="34" charset="-128"/>
                </a:rPr>
                <a:t> Loading and unloading     </a:t>
              </a:r>
              <a:r>
                <a:rPr lang="en-US" altLang="zh-CN" sz="1600">
                  <a:solidFill>
                    <a:srgbClr val="000000"/>
                  </a:solidFill>
                  <a:ea typeface="SimSun" panose="02010600030101010101" pitchFamily="2" charset="-122"/>
                  <a:cs typeface="Times New Roman" panose="02020603050405020304" pitchFamily="18" charset="0"/>
                </a:rPr>
                <a:t>•</a:t>
              </a:r>
              <a:r>
                <a:rPr lang="en-US" altLang="zh-CN" sz="1600">
                  <a:solidFill>
                    <a:srgbClr val="000000"/>
                  </a:solidFill>
                  <a:ea typeface="Arial Unicode MS" panose="020B0604020202020204" pitchFamily="34" charset="-128"/>
                  <a:cs typeface="Arial Unicode MS" panose="020B0604020202020204" pitchFamily="34" charset="-128"/>
                </a:rPr>
                <a:t> Material conveyance         </a:t>
              </a:r>
              <a:r>
                <a:rPr lang="en-US" altLang="zh-CN" sz="1600">
                  <a:solidFill>
                    <a:srgbClr val="000000"/>
                  </a:solidFill>
                  <a:ea typeface="SimSun" panose="02010600030101010101" pitchFamily="2" charset="-122"/>
                  <a:cs typeface="Times New Roman" panose="02020603050405020304" pitchFamily="18" charset="0"/>
                </a:rPr>
                <a:t>•</a:t>
              </a:r>
              <a:r>
                <a:rPr lang="en-US" altLang="zh-CN" sz="1600">
                  <a:solidFill>
                    <a:srgbClr val="000000"/>
                  </a:solidFill>
                  <a:ea typeface="SimSun" panose="02010600030101010101" pitchFamily="2" charset="-122"/>
                </a:rPr>
                <a:t> Waste treatment processes</a:t>
              </a:r>
              <a:r>
                <a:rPr lang="en-US" altLang="zh-CN" sz="1600">
                  <a:ea typeface="Arial Unicode MS" panose="020B0604020202020204" pitchFamily="34" charset="-128"/>
                  <a:cs typeface="Arial Unicode MS" panose="020B0604020202020204" pitchFamily="34" charset="-128"/>
                </a:rPr>
                <a:t> </a:t>
              </a:r>
            </a:p>
          </p:txBody>
        </p:sp>
        <p:sp>
          <p:nvSpPr>
            <p:cNvPr id="67656" name="Text Box 72">
              <a:extLst>
                <a:ext uri="{FF2B5EF4-FFF2-40B4-BE49-F238E27FC236}">
                  <a16:creationId xmlns:a16="http://schemas.microsoft.com/office/drawing/2014/main" id="{E83BB9CC-106A-09B9-662E-DDF7F5FB43EB}"/>
                </a:ext>
              </a:extLst>
            </p:cNvPr>
            <p:cNvSpPr txBox="1">
              <a:spLocks noChangeArrowheads="1"/>
            </p:cNvSpPr>
            <p:nvPr/>
          </p:nvSpPr>
          <p:spPr bwMode="auto">
            <a:xfrm>
              <a:off x="3888" y="768"/>
              <a:ext cx="1680" cy="1488"/>
            </a:xfrm>
            <a:prstGeom prst="rect">
              <a:avLst/>
            </a:prstGeom>
            <a:gradFill rotWithShape="0">
              <a:gsLst>
                <a:gs pos="0">
                  <a:srgbClr val="FFFFFF"/>
                </a:gs>
                <a:gs pos="100000">
                  <a:srgbClr val="99CCFF"/>
                </a:gs>
              </a:gsLst>
              <a:path path="shape">
                <a:fillToRect l="50000" t="50000" r="50000" b="50000"/>
              </a:path>
            </a:gra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zh-CN" i="1">
                  <a:solidFill>
                    <a:srgbClr val="000000"/>
                  </a:solidFill>
                  <a:ea typeface="Arial Unicode MS" panose="020B0604020202020204" pitchFamily="34" charset="-128"/>
                  <a:cs typeface="Arial Unicode MS" panose="020B0604020202020204" pitchFamily="34" charset="-128"/>
                </a:rPr>
                <a:t>Post-Chemical Manufacturing Stages</a:t>
              </a:r>
            </a:p>
            <a:p>
              <a:pPr algn="ctr"/>
              <a:endParaRPr lang="en-US" altLang="zh-CN" sz="800">
                <a:solidFill>
                  <a:srgbClr val="000000"/>
                </a:solidFill>
                <a:ea typeface="Arial Unicode MS" panose="020B0604020202020204" pitchFamily="34" charset="-128"/>
                <a:cs typeface="Arial Unicode MS" panose="020B0604020202020204" pitchFamily="34" charset="-128"/>
              </a:endParaRPr>
            </a:p>
            <a:p>
              <a:pPr>
                <a:buSzPct val="65000"/>
              </a:pPr>
              <a:r>
                <a:rPr lang="en-US" altLang="zh-CN" sz="1600">
                  <a:solidFill>
                    <a:srgbClr val="000000"/>
                  </a:solidFill>
                  <a:ea typeface="SimSun" panose="02010600030101010101" pitchFamily="2" charset="-122"/>
                  <a:cs typeface="Times New Roman" panose="02020603050405020304" pitchFamily="18" charset="0"/>
                </a:rPr>
                <a:t>•</a:t>
              </a:r>
              <a:r>
                <a:rPr lang="en-US" altLang="zh-CN" sz="1600">
                  <a:solidFill>
                    <a:srgbClr val="000000"/>
                  </a:solidFill>
                  <a:ea typeface="Arial Unicode MS" panose="020B0604020202020204" pitchFamily="34" charset="-128"/>
                  <a:cs typeface="Arial Unicode MS" panose="020B0604020202020204" pitchFamily="34" charset="-128"/>
                </a:rPr>
                <a:t> Final product manufacture</a:t>
              </a:r>
            </a:p>
            <a:p>
              <a:pPr>
                <a:buSzPct val="65000"/>
              </a:pPr>
              <a:r>
                <a:rPr lang="en-US" altLang="zh-CN" sz="1600">
                  <a:solidFill>
                    <a:srgbClr val="000000"/>
                  </a:solidFill>
                  <a:ea typeface="SimSun" panose="02010600030101010101" pitchFamily="2" charset="-122"/>
                  <a:cs typeface="Times New Roman" panose="02020603050405020304" pitchFamily="18" charset="0"/>
                </a:rPr>
                <a:t>•</a:t>
              </a:r>
              <a:r>
                <a:rPr lang="en-US" altLang="zh-CN" sz="1600">
                  <a:solidFill>
                    <a:srgbClr val="000000"/>
                  </a:solidFill>
                  <a:ea typeface="Arial Unicode MS" panose="020B0604020202020204" pitchFamily="34" charset="-128"/>
                  <a:cs typeface="Arial Unicode MS" panose="020B0604020202020204" pitchFamily="34" charset="-128"/>
                </a:rPr>
                <a:t> Product usage in commerce</a:t>
              </a:r>
            </a:p>
            <a:p>
              <a:pPr>
                <a:buSzPct val="65000"/>
              </a:pPr>
              <a:r>
                <a:rPr lang="en-US" altLang="zh-CN" sz="1600">
                  <a:solidFill>
                    <a:srgbClr val="000000"/>
                  </a:solidFill>
                  <a:ea typeface="SimSun" panose="02010600030101010101" pitchFamily="2" charset="-122"/>
                  <a:cs typeface="Times New Roman" panose="02020603050405020304" pitchFamily="18" charset="0"/>
                </a:rPr>
                <a:t>•</a:t>
              </a:r>
              <a:r>
                <a:rPr lang="en-US" altLang="zh-CN" sz="1600">
                  <a:solidFill>
                    <a:srgbClr val="000000"/>
                  </a:solidFill>
                  <a:ea typeface="Arial Unicode MS" panose="020B0604020202020204" pitchFamily="34" charset="-128"/>
                  <a:cs typeface="Arial Unicode MS" panose="020B0604020202020204" pitchFamily="34" charset="-128"/>
                </a:rPr>
                <a:t> Reuse/recycle</a:t>
              </a:r>
            </a:p>
            <a:p>
              <a:pPr>
                <a:buSzPct val="65000"/>
              </a:pPr>
              <a:r>
                <a:rPr lang="en-US" altLang="zh-CN" sz="1600">
                  <a:solidFill>
                    <a:srgbClr val="000000"/>
                  </a:solidFill>
                  <a:ea typeface="SimSun" panose="02010600030101010101" pitchFamily="2" charset="-122"/>
                  <a:cs typeface="Times New Roman" panose="02020603050405020304" pitchFamily="18" charset="0"/>
                </a:rPr>
                <a:t>•</a:t>
              </a:r>
              <a:r>
                <a:rPr lang="en-US" altLang="zh-CN" sz="1600">
                  <a:solidFill>
                    <a:srgbClr val="000000"/>
                  </a:solidFill>
                  <a:ea typeface="Arial Unicode MS" panose="020B0604020202020204" pitchFamily="34" charset="-128"/>
                  <a:cs typeface="Arial Unicode MS" panose="020B0604020202020204" pitchFamily="34" charset="-128"/>
                </a:rPr>
                <a:t> Treatment/destruction</a:t>
              </a:r>
            </a:p>
            <a:p>
              <a:pPr>
                <a:buSzPct val="65000"/>
              </a:pPr>
              <a:r>
                <a:rPr lang="en-US" altLang="zh-CN" sz="1600">
                  <a:solidFill>
                    <a:srgbClr val="000000"/>
                  </a:solidFill>
                  <a:ea typeface="SimSun" panose="02010600030101010101" pitchFamily="2" charset="-122"/>
                  <a:cs typeface="Times New Roman" panose="02020603050405020304" pitchFamily="18" charset="0"/>
                </a:rPr>
                <a:t>•</a:t>
              </a:r>
              <a:r>
                <a:rPr lang="en-US" altLang="zh-CN" sz="1600">
                  <a:solidFill>
                    <a:srgbClr val="000000"/>
                  </a:solidFill>
                  <a:ea typeface="Arial Unicode MS" panose="020B0604020202020204" pitchFamily="34" charset="-128"/>
                  <a:cs typeface="Arial Unicode MS" panose="020B0604020202020204" pitchFamily="34" charset="-128"/>
                </a:rPr>
                <a:t> Disposal</a:t>
              </a:r>
            </a:p>
            <a:p>
              <a:pPr>
                <a:buSzPct val="65000"/>
              </a:pPr>
              <a:r>
                <a:rPr lang="en-US" altLang="zh-CN" sz="1600">
                  <a:solidFill>
                    <a:srgbClr val="000000"/>
                  </a:solidFill>
                  <a:ea typeface="SimSun" panose="02010600030101010101" pitchFamily="2" charset="-122"/>
                  <a:cs typeface="Times New Roman" panose="02020603050405020304" pitchFamily="18" charset="0"/>
                </a:rPr>
                <a:t>•</a:t>
              </a:r>
              <a:r>
                <a:rPr lang="en-US" altLang="zh-CN" sz="1600">
                  <a:solidFill>
                    <a:srgbClr val="000000"/>
                  </a:solidFill>
                  <a:ea typeface="Arial Unicode MS" panose="020B0604020202020204" pitchFamily="34" charset="-128"/>
                  <a:cs typeface="Arial Unicode MS" panose="020B0604020202020204" pitchFamily="34" charset="-128"/>
                </a:rPr>
                <a:t> Environmental release</a:t>
              </a:r>
            </a:p>
            <a:p>
              <a:endParaRPr lang="zh-CN" altLang="en-US" sz="1600">
                <a:solidFill>
                  <a:srgbClr val="000000"/>
                </a:solidFill>
                <a:ea typeface="SimSun" panose="02010600030101010101" pitchFamily="2" charset="-122"/>
              </a:endParaRPr>
            </a:p>
          </p:txBody>
        </p:sp>
        <p:sp>
          <p:nvSpPr>
            <p:cNvPr id="67657" name="Text Box 73">
              <a:extLst>
                <a:ext uri="{FF2B5EF4-FFF2-40B4-BE49-F238E27FC236}">
                  <a16:creationId xmlns:a16="http://schemas.microsoft.com/office/drawing/2014/main" id="{5A5E527D-7C0E-0B27-A363-FE47298E9AB3}"/>
                </a:ext>
              </a:extLst>
            </p:cNvPr>
            <p:cNvSpPr txBox="1">
              <a:spLocks noChangeArrowheads="1"/>
            </p:cNvSpPr>
            <p:nvPr/>
          </p:nvSpPr>
          <p:spPr bwMode="auto">
            <a:xfrm>
              <a:off x="480" y="2592"/>
              <a:ext cx="4800" cy="601"/>
            </a:xfrm>
            <a:prstGeom prst="rect">
              <a:avLst/>
            </a:prstGeom>
            <a:gradFill rotWithShape="0">
              <a:gsLst>
                <a:gs pos="0">
                  <a:srgbClr val="FFFFFF"/>
                </a:gs>
                <a:gs pos="100000">
                  <a:srgbClr val="99CCFF"/>
                </a:gs>
              </a:gsLst>
              <a:path path="shape">
                <a:fillToRect l="50000" t="50000" r="50000" b="50000"/>
              </a:path>
            </a:gra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600">
                  <a:solidFill>
                    <a:schemeClr val="accent2"/>
                  </a:solidFill>
                  <a:ea typeface="SimSun" panose="02010600030101010101" pitchFamily="2" charset="-122"/>
                  <a:cs typeface="Times New Roman" panose="02020603050405020304" pitchFamily="18" charset="0"/>
                </a:rPr>
                <a:t>• </a:t>
              </a:r>
              <a:r>
                <a:rPr lang="en-US" altLang="zh-CN" sz="1600">
                  <a:solidFill>
                    <a:srgbClr val="000000"/>
                  </a:solidFill>
                  <a:ea typeface="SimSun" panose="02010600030101010101" pitchFamily="2" charset="-122"/>
                  <a:cs typeface="Times New Roman" panose="02020603050405020304" pitchFamily="18" charset="0"/>
                </a:rPr>
                <a:t>A</a:t>
              </a:r>
              <a:r>
                <a:rPr lang="en-US" altLang="zh-CN" sz="1600">
                  <a:solidFill>
                    <a:srgbClr val="000000"/>
                  </a:solidFill>
                  <a:ea typeface="Arial Unicode MS" panose="020B0604020202020204" pitchFamily="34" charset="-128"/>
                  <a:cs typeface="Arial Unicode MS" panose="020B0604020202020204" pitchFamily="34" charset="-128"/>
                </a:rPr>
                <a:t>irborne releases wastewater releases </a:t>
              </a:r>
              <a:r>
                <a:rPr lang="en-US" altLang="zh-CN" sz="1600">
                  <a:solidFill>
                    <a:srgbClr val="000000"/>
                  </a:solidFill>
                  <a:ea typeface="SimSun" panose="02010600030101010101" pitchFamily="2" charset="-122"/>
                  <a:cs typeface="Times New Roman" panose="02020603050405020304" pitchFamily="18" charset="0"/>
                </a:rPr>
                <a:t>•</a:t>
              </a:r>
              <a:r>
                <a:rPr lang="en-US" altLang="zh-CN" sz="1600">
                  <a:solidFill>
                    <a:srgbClr val="000000"/>
                  </a:solidFill>
                  <a:ea typeface="Arial Unicode MS" panose="020B0604020202020204" pitchFamily="34" charset="-128"/>
                  <a:cs typeface="Arial Unicode MS" panose="020B0604020202020204" pitchFamily="34" charset="-128"/>
                </a:rPr>
                <a:t> Solid/hazardous waste </a:t>
              </a:r>
              <a:r>
                <a:rPr lang="en-US" altLang="zh-CN" sz="1600">
                  <a:solidFill>
                    <a:srgbClr val="000000"/>
                  </a:solidFill>
                  <a:ea typeface="SimSun" panose="02010600030101010101" pitchFamily="2" charset="-122"/>
                  <a:cs typeface="Times New Roman" panose="02020603050405020304" pitchFamily="18" charset="0"/>
                </a:rPr>
                <a:t>• </a:t>
              </a:r>
              <a:r>
                <a:rPr lang="en-US" altLang="zh-CN" sz="1600">
                  <a:solidFill>
                    <a:srgbClr val="000000"/>
                  </a:solidFill>
                  <a:ea typeface="Arial Unicode MS" panose="020B0604020202020204" pitchFamily="34" charset="-128"/>
                  <a:cs typeface="Arial Unicode MS" panose="020B0604020202020204" pitchFamily="34" charset="-128"/>
                </a:rPr>
                <a:t>Toxic chemical releases</a:t>
              </a:r>
            </a:p>
            <a:p>
              <a:pPr>
                <a:spcBef>
                  <a:spcPct val="50000"/>
                </a:spcBef>
              </a:pPr>
              <a:r>
                <a:rPr lang="en-US" altLang="zh-CN" sz="1600">
                  <a:solidFill>
                    <a:srgbClr val="000000"/>
                  </a:solidFill>
                  <a:ea typeface="SimSun" panose="02010600030101010101" pitchFamily="2" charset="-122"/>
                  <a:cs typeface="Times New Roman" panose="02020603050405020304" pitchFamily="18" charset="0"/>
                </a:rPr>
                <a:t>•</a:t>
              </a:r>
              <a:r>
                <a:rPr lang="en-US" altLang="zh-CN" sz="1600">
                  <a:solidFill>
                    <a:srgbClr val="000000"/>
                  </a:solidFill>
                  <a:ea typeface="Arial Unicode MS" panose="020B0604020202020204" pitchFamily="34" charset="-128"/>
                  <a:cs typeface="Arial Unicode MS" panose="020B0604020202020204" pitchFamily="34" charset="-128"/>
                </a:rPr>
                <a:t> Energy consumption </a:t>
              </a:r>
              <a:r>
                <a:rPr lang="en-US" altLang="zh-CN" sz="1600">
                  <a:solidFill>
                    <a:srgbClr val="000000"/>
                  </a:solidFill>
                  <a:ea typeface="SimSun" panose="02010600030101010101" pitchFamily="2" charset="-122"/>
                  <a:cs typeface="Times New Roman" panose="02020603050405020304" pitchFamily="18" charset="0"/>
                </a:rPr>
                <a:t>•</a:t>
              </a:r>
              <a:r>
                <a:rPr lang="en-US" altLang="zh-CN" sz="1600">
                  <a:solidFill>
                    <a:srgbClr val="000000"/>
                  </a:solidFill>
                  <a:ea typeface="Arial Unicode MS" panose="020B0604020202020204" pitchFamily="34" charset="-128"/>
                  <a:cs typeface="Arial Unicode MS" panose="020B0604020202020204" pitchFamily="34" charset="-128"/>
                </a:rPr>
                <a:t> Resource depletion</a:t>
              </a:r>
              <a:r>
                <a:rPr lang="en-US" altLang="zh-CN" sz="1600">
                  <a:ea typeface="Arial Unicode MS" panose="020B0604020202020204" pitchFamily="34" charset="-128"/>
                  <a:cs typeface="Arial Unicode MS" panose="020B0604020202020204" pitchFamily="34" charset="-128"/>
                </a:rPr>
                <a:t>   </a:t>
              </a:r>
              <a:endParaRPr lang="en-US" altLang="zh-CN" sz="1600">
                <a:ea typeface="SimSun" panose="02010600030101010101" pitchFamily="2" charset="-122"/>
              </a:endParaRPr>
            </a:p>
          </p:txBody>
        </p:sp>
        <p:sp>
          <p:nvSpPr>
            <p:cNvPr id="67658" name="Text Box 74">
              <a:extLst>
                <a:ext uri="{FF2B5EF4-FFF2-40B4-BE49-F238E27FC236}">
                  <a16:creationId xmlns:a16="http://schemas.microsoft.com/office/drawing/2014/main" id="{047B9B24-35D8-1587-1886-B337A606EA0B}"/>
                </a:ext>
              </a:extLst>
            </p:cNvPr>
            <p:cNvSpPr txBox="1">
              <a:spLocks noChangeArrowheads="1"/>
            </p:cNvSpPr>
            <p:nvPr/>
          </p:nvSpPr>
          <p:spPr bwMode="auto">
            <a:xfrm>
              <a:off x="288" y="3360"/>
              <a:ext cx="5184" cy="528"/>
            </a:xfrm>
            <a:prstGeom prst="rect">
              <a:avLst/>
            </a:prstGeom>
            <a:gradFill rotWithShape="0">
              <a:gsLst>
                <a:gs pos="0">
                  <a:srgbClr val="FFFFFF"/>
                </a:gs>
                <a:gs pos="100000">
                  <a:srgbClr val="99CCFF"/>
                </a:gs>
              </a:gsLst>
              <a:path path="shape">
                <a:fillToRect l="50000" t="50000" r="50000" b="50000"/>
              </a:path>
            </a:gra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zh-CN" i="1">
                  <a:solidFill>
                    <a:srgbClr val="000000"/>
                  </a:solidFill>
                  <a:ea typeface="Arial Unicode MS" panose="020B0604020202020204" pitchFamily="34" charset="-128"/>
                  <a:cs typeface="Arial Unicode MS" panose="020B0604020202020204" pitchFamily="34" charset="-128"/>
                </a:rPr>
                <a:t>Environmental/Health Impacts</a:t>
              </a:r>
            </a:p>
            <a:p>
              <a:pPr algn="ctr"/>
              <a:r>
                <a:rPr lang="en-US" altLang="zh-CN" sz="1600">
                  <a:solidFill>
                    <a:srgbClr val="000000"/>
                  </a:solidFill>
                  <a:ea typeface="Arial Unicode MS" panose="020B0604020202020204" pitchFamily="34" charset="-128"/>
                  <a:cs typeface="Arial Unicode MS" panose="020B0604020202020204" pitchFamily="34" charset="-128"/>
                </a:rPr>
                <a:t>• Global warming   • Ozone layer depletion   • Air quality – smog   • Acidification   • Ecotoxicity</a:t>
              </a:r>
            </a:p>
            <a:p>
              <a:pPr algn="ctr"/>
              <a:r>
                <a:rPr lang="en-US" altLang="zh-CN" sz="1600">
                  <a:solidFill>
                    <a:srgbClr val="000000"/>
                  </a:solidFill>
                  <a:ea typeface="SimSun" panose="02010600030101010101" pitchFamily="2" charset="-122"/>
                  <a:cs typeface="Times New Roman" panose="02020603050405020304" pitchFamily="18" charset="0"/>
                </a:rPr>
                <a:t>• Human health effects, carcinogenic and non carcinogenic   • Resource depletion</a:t>
              </a:r>
            </a:p>
            <a:p>
              <a:endParaRPr lang="zh-CN" altLang="en-US" sz="1600">
                <a:solidFill>
                  <a:srgbClr val="000000"/>
                </a:solidFill>
                <a:ea typeface="SimSun" panose="02010600030101010101" pitchFamily="2" charset="-122"/>
              </a:endParaRPr>
            </a:p>
          </p:txBody>
        </p:sp>
        <p:sp>
          <p:nvSpPr>
            <p:cNvPr id="67659" name="AutoShape 75">
              <a:extLst>
                <a:ext uri="{FF2B5EF4-FFF2-40B4-BE49-F238E27FC236}">
                  <a16:creationId xmlns:a16="http://schemas.microsoft.com/office/drawing/2014/main" id="{9CF821D8-4800-3E1D-D841-B49FA6F994A6}"/>
                </a:ext>
              </a:extLst>
            </p:cNvPr>
            <p:cNvSpPr>
              <a:spLocks noChangeArrowheads="1"/>
            </p:cNvSpPr>
            <p:nvPr/>
          </p:nvSpPr>
          <p:spPr bwMode="auto">
            <a:xfrm>
              <a:off x="1824" y="1392"/>
              <a:ext cx="240" cy="161"/>
            </a:xfrm>
            <a:prstGeom prst="rightArrow">
              <a:avLst>
                <a:gd name="adj1" fmla="val 50000"/>
                <a:gd name="adj2" fmla="val 37267"/>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60" name="AutoShape 76">
              <a:extLst>
                <a:ext uri="{FF2B5EF4-FFF2-40B4-BE49-F238E27FC236}">
                  <a16:creationId xmlns:a16="http://schemas.microsoft.com/office/drawing/2014/main" id="{A914F2E8-68ED-1352-447E-E886C2A3A385}"/>
                </a:ext>
              </a:extLst>
            </p:cNvPr>
            <p:cNvSpPr>
              <a:spLocks noChangeArrowheads="1"/>
            </p:cNvSpPr>
            <p:nvPr/>
          </p:nvSpPr>
          <p:spPr bwMode="auto">
            <a:xfrm>
              <a:off x="3648" y="1392"/>
              <a:ext cx="240" cy="161"/>
            </a:xfrm>
            <a:prstGeom prst="rightArrow">
              <a:avLst>
                <a:gd name="adj1" fmla="val 50000"/>
                <a:gd name="adj2" fmla="val 37267"/>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61" name="AutoShape 77">
              <a:extLst>
                <a:ext uri="{FF2B5EF4-FFF2-40B4-BE49-F238E27FC236}">
                  <a16:creationId xmlns:a16="http://schemas.microsoft.com/office/drawing/2014/main" id="{51F7F0BD-86A3-A948-73D1-3743B2FF7553}"/>
                </a:ext>
              </a:extLst>
            </p:cNvPr>
            <p:cNvSpPr>
              <a:spLocks noChangeArrowheads="1"/>
            </p:cNvSpPr>
            <p:nvPr/>
          </p:nvSpPr>
          <p:spPr bwMode="auto">
            <a:xfrm>
              <a:off x="2784" y="2256"/>
              <a:ext cx="161" cy="328"/>
            </a:xfrm>
            <a:prstGeom prst="downArrow">
              <a:avLst>
                <a:gd name="adj1" fmla="val 50000"/>
                <a:gd name="adj2" fmla="val 50932"/>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7662" name="Rectangle 78">
            <a:extLst>
              <a:ext uri="{FF2B5EF4-FFF2-40B4-BE49-F238E27FC236}">
                <a16:creationId xmlns:a16="http://schemas.microsoft.com/office/drawing/2014/main" id="{E5DD5CA2-78AE-3A6A-F754-9373D1E7C893}"/>
              </a:ext>
            </a:extLst>
          </p:cNvPr>
          <p:cNvSpPr>
            <a:spLocks noChangeArrowheads="1"/>
          </p:cNvSpPr>
          <p:nvPr/>
        </p:nvSpPr>
        <p:spPr bwMode="auto">
          <a:xfrm>
            <a:off x="4572000" y="1295400"/>
            <a:ext cx="2971800" cy="2667000"/>
          </a:xfrm>
          <a:prstGeom prst="rect">
            <a:avLst/>
          </a:prstGeom>
          <a:noFill/>
          <a:ln w="28575">
            <a:solidFill>
              <a:srgbClr val="FF3300"/>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5">
            <a:extLst>
              <a:ext uri="{FF2B5EF4-FFF2-40B4-BE49-F238E27FC236}">
                <a16:creationId xmlns:a16="http://schemas.microsoft.com/office/drawing/2014/main" id="{E53E84EF-0FA2-E144-2778-817D07389DF7}"/>
              </a:ext>
            </a:extLst>
          </p:cNvPr>
          <p:cNvSpPr>
            <a:spLocks noGrp="1"/>
          </p:cNvSpPr>
          <p:nvPr>
            <p:ph type="sldNum" sz="quarter" idx="12"/>
          </p:nvPr>
        </p:nvSpPr>
        <p:spPr/>
        <p:txBody>
          <a:bodyPr/>
          <a:lstStyle/>
          <a:p>
            <a:fld id="{C13F951D-F261-4400-B073-B0179B53CEBE}" type="slidenum">
              <a:rPr lang="en-US" altLang="en-US"/>
              <a:pPr/>
              <a:t>19</a:t>
            </a:fld>
            <a:endParaRPr lang="en-US" altLang="en-US"/>
          </a:p>
        </p:txBody>
      </p:sp>
      <p:grpSp>
        <p:nvGrpSpPr>
          <p:cNvPr id="199682" name="Group 2">
            <a:extLst>
              <a:ext uri="{FF2B5EF4-FFF2-40B4-BE49-F238E27FC236}">
                <a16:creationId xmlns:a16="http://schemas.microsoft.com/office/drawing/2014/main" id="{59137A19-D351-B549-9842-DFA4AC6BA497}"/>
              </a:ext>
            </a:extLst>
          </p:cNvPr>
          <p:cNvGrpSpPr>
            <a:grpSpLocks/>
          </p:cNvGrpSpPr>
          <p:nvPr/>
        </p:nvGrpSpPr>
        <p:grpSpPr bwMode="auto">
          <a:xfrm>
            <a:off x="2819401" y="1600200"/>
            <a:ext cx="7656513" cy="4432300"/>
            <a:chOff x="240" y="778"/>
            <a:chExt cx="5168" cy="3037"/>
          </a:xfrm>
        </p:grpSpPr>
        <p:sp>
          <p:nvSpPr>
            <p:cNvPr id="199683" name="Oval 3">
              <a:extLst>
                <a:ext uri="{FF2B5EF4-FFF2-40B4-BE49-F238E27FC236}">
                  <a16:creationId xmlns:a16="http://schemas.microsoft.com/office/drawing/2014/main" id="{7605579A-2271-D91A-B273-80E2FA1DB049}"/>
                </a:ext>
              </a:extLst>
            </p:cNvPr>
            <p:cNvSpPr>
              <a:spLocks noChangeArrowheads="1"/>
            </p:cNvSpPr>
            <p:nvPr/>
          </p:nvSpPr>
          <p:spPr bwMode="auto">
            <a:xfrm>
              <a:off x="2129" y="1994"/>
              <a:ext cx="1200" cy="528"/>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684" name="Text Box 4">
              <a:extLst>
                <a:ext uri="{FF2B5EF4-FFF2-40B4-BE49-F238E27FC236}">
                  <a16:creationId xmlns:a16="http://schemas.microsoft.com/office/drawing/2014/main" id="{45582243-4B3E-AF70-538D-AC61C7929BB1}"/>
                </a:ext>
              </a:extLst>
            </p:cNvPr>
            <p:cNvSpPr txBox="1">
              <a:spLocks noChangeArrowheads="1"/>
            </p:cNvSpPr>
            <p:nvPr/>
          </p:nvSpPr>
          <p:spPr bwMode="auto">
            <a:xfrm>
              <a:off x="2448" y="2136"/>
              <a:ext cx="549" cy="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Arial" panose="020B0604020202020204" pitchFamily="34" charset="0"/>
                </a:rPr>
                <a:t>E-CD</a:t>
              </a:r>
            </a:p>
          </p:txBody>
        </p:sp>
        <p:sp>
          <p:nvSpPr>
            <p:cNvPr id="199685" name="Text Box 5">
              <a:extLst>
                <a:ext uri="{FF2B5EF4-FFF2-40B4-BE49-F238E27FC236}">
                  <a16:creationId xmlns:a16="http://schemas.microsoft.com/office/drawing/2014/main" id="{A59FD2DC-8166-2646-6D75-97BB299C9C90}"/>
                </a:ext>
              </a:extLst>
            </p:cNvPr>
            <p:cNvSpPr txBox="1">
              <a:spLocks noChangeArrowheads="1"/>
            </p:cNvSpPr>
            <p:nvPr/>
          </p:nvSpPr>
          <p:spPr bwMode="auto">
            <a:xfrm>
              <a:off x="240" y="1642"/>
              <a:ext cx="1976" cy="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i="1" u="sng">
                  <a:latin typeface="Arial" panose="020B0604020202020204" pitchFamily="34" charset="0"/>
                </a:rPr>
                <a:t>Environmental Fate Properties</a:t>
              </a:r>
            </a:p>
            <a:p>
              <a:r>
                <a:rPr lang="en-US" altLang="en-US" sz="1600">
                  <a:latin typeface="Arial" panose="020B0604020202020204" pitchFamily="34" charset="0"/>
                  <a:ea typeface="Arial Unicode MS" panose="020B0604020202020204" pitchFamily="34" charset="-128"/>
                  <a:cs typeface="Arial Unicode MS" panose="020B0604020202020204" pitchFamily="34" charset="-128"/>
                </a:rPr>
                <a:t>   • databases</a:t>
              </a:r>
            </a:p>
            <a:p>
              <a:r>
                <a:rPr lang="en-US" altLang="en-US" sz="1600">
                  <a:latin typeface="Arial" panose="020B0604020202020204" pitchFamily="34" charset="0"/>
                  <a:ea typeface="Arial Unicode MS" panose="020B0604020202020204" pitchFamily="34" charset="-128"/>
                  <a:cs typeface="Arial Unicode MS" panose="020B0604020202020204" pitchFamily="34" charset="-128"/>
                </a:rPr>
                <a:t>   • estimation</a:t>
              </a:r>
            </a:p>
          </p:txBody>
        </p:sp>
        <p:sp>
          <p:nvSpPr>
            <p:cNvPr id="199686" name="Text Box 6">
              <a:extLst>
                <a:ext uri="{FF2B5EF4-FFF2-40B4-BE49-F238E27FC236}">
                  <a16:creationId xmlns:a16="http://schemas.microsoft.com/office/drawing/2014/main" id="{B5FFFBDC-D7B0-2864-3DE7-CC46DA388EAE}"/>
                </a:ext>
              </a:extLst>
            </p:cNvPr>
            <p:cNvSpPr txBox="1">
              <a:spLocks noChangeArrowheads="1"/>
            </p:cNvSpPr>
            <p:nvPr/>
          </p:nvSpPr>
          <p:spPr bwMode="auto">
            <a:xfrm>
              <a:off x="960" y="778"/>
              <a:ext cx="1891" cy="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i="1" u="sng">
                  <a:latin typeface="Arial" panose="020B0604020202020204" pitchFamily="34" charset="0"/>
                </a:rPr>
                <a:t>Chemical Process Properties</a:t>
              </a:r>
            </a:p>
            <a:p>
              <a:r>
                <a:rPr lang="en-US" altLang="en-US" sz="1600">
                  <a:latin typeface="Arial" panose="020B0604020202020204" pitchFamily="34" charset="0"/>
                  <a:ea typeface="Arial Unicode MS" panose="020B0604020202020204" pitchFamily="34" charset="-128"/>
                  <a:cs typeface="Arial Unicode MS" panose="020B0604020202020204" pitchFamily="34" charset="-128"/>
                </a:rPr>
                <a:t>   • thermodynamics</a:t>
              </a:r>
            </a:p>
            <a:p>
              <a:r>
                <a:rPr lang="en-US" altLang="en-US" sz="1600">
                  <a:latin typeface="Arial" panose="020B0604020202020204" pitchFamily="34" charset="0"/>
                  <a:ea typeface="Arial Unicode MS" panose="020B0604020202020204" pitchFamily="34" charset="-128"/>
                  <a:cs typeface="Arial Unicode MS" panose="020B0604020202020204" pitchFamily="34" charset="-128"/>
                </a:rPr>
                <a:t>   • reactions</a:t>
              </a:r>
            </a:p>
            <a:p>
              <a:r>
                <a:rPr lang="en-US" altLang="en-US" sz="1600">
                  <a:latin typeface="Arial" panose="020B0604020202020204" pitchFamily="34" charset="0"/>
                  <a:ea typeface="Arial Unicode MS" panose="020B0604020202020204" pitchFamily="34" charset="-128"/>
                  <a:cs typeface="Arial Unicode MS" panose="020B0604020202020204" pitchFamily="34" charset="-128"/>
                </a:rPr>
                <a:t>   • transport</a:t>
              </a:r>
            </a:p>
          </p:txBody>
        </p:sp>
        <p:sp>
          <p:nvSpPr>
            <p:cNvPr id="199687" name="Text Box 7">
              <a:extLst>
                <a:ext uri="{FF2B5EF4-FFF2-40B4-BE49-F238E27FC236}">
                  <a16:creationId xmlns:a16="http://schemas.microsoft.com/office/drawing/2014/main" id="{0C57AC07-50B9-F788-1D58-BEABA411E680}"/>
                </a:ext>
              </a:extLst>
            </p:cNvPr>
            <p:cNvSpPr txBox="1">
              <a:spLocks noChangeArrowheads="1"/>
            </p:cNvSpPr>
            <p:nvPr/>
          </p:nvSpPr>
          <p:spPr bwMode="auto">
            <a:xfrm>
              <a:off x="3072" y="778"/>
              <a:ext cx="2125" cy="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i="1" u="sng">
                  <a:latin typeface="Arial" panose="020B0604020202020204" pitchFamily="34" charset="0"/>
                </a:rPr>
                <a:t>Chemical Process Models</a:t>
              </a:r>
            </a:p>
            <a:p>
              <a:r>
                <a:rPr lang="en-US" altLang="en-US" sz="1600">
                  <a:latin typeface="Arial" panose="020B0604020202020204" pitchFamily="34" charset="0"/>
                  <a:ea typeface="Arial Unicode MS" panose="020B0604020202020204" pitchFamily="34" charset="-128"/>
                  <a:cs typeface="Arial Unicode MS" panose="020B0604020202020204" pitchFamily="34" charset="-128"/>
                </a:rPr>
                <a:t>   • simulation</a:t>
              </a:r>
            </a:p>
            <a:p>
              <a:r>
                <a:rPr lang="en-US" altLang="en-US" sz="1600">
                  <a:latin typeface="Arial" panose="020B0604020202020204" pitchFamily="34" charset="0"/>
                  <a:ea typeface="Arial Unicode MS" panose="020B0604020202020204" pitchFamily="34" charset="-128"/>
                  <a:cs typeface="Arial Unicode MS" panose="020B0604020202020204" pitchFamily="34" charset="-128"/>
                </a:rPr>
                <a:t>   • waste generation and release</a:t>
              </a:r>
            </a:p>
          </p:txBody>
        </p:sp>
        <p:sp>
          <p:nvSpPr>
            <p:cNvPr id="199688" name="Text Box 8">
              <a:extLst>
                <a:ext uri="{FF2B5EF4-FFF2-40B4-BE49-F238E27FC236}">
                  <a16:creationId xmlns:a16="http://schemas.microsoft.com/office/drawing/2014/main" id="{AA8710D1-A204-71F9-E3E5-AAB2DC76A0D1}"/>
                </a:ext>
              </a:extLst>
            </p:cNvPr>
            <p:cNvSpPr txBox="1">
              <a:spLocks noChangeArrowheads="1"/>
            </p:cNvSpPr>
            <p:nvPr/>
          </p:nvSpPr>
          <p:spPr bwMode="auto">
            <a:xfrm>
              <a:off x="3409" y="1642"/>
              <a:ext cx="1792" cy="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i="1" u="sng">
                  <a:latin typeface="Arial" panose="020B0604020202020204" pitchFamily="34" charset="0"/>
                </a:rPr>
                <a:t>Environmental Fate Models</a:t>
              </a:r>
            </a:p>
            <a:p>
              <a:r>
                <a:rPr lang="en-US" altLang="en-US" sz="1600">
                  <a:latin typeface="Arial" panose="020B0604020202020204" pitchFamily="34" charset="0"/>
                </a:rPr>
                <a:t>   </a:t>
              </a:r>
              <a:r>
                <a:rPr lang="en-US" altLang="en-US" sz="1600">
                  <a:latin typeface="Arial" panose="020B0604020202020204" pitchFamily="34" charset="0"/>
                  <a:ea typeface="Arial Unicode MS" panose="020B0604020202020204" pitchFamily="34" charset="-128"/>
                  <a:cs typeface="Arial Unicode MS" panose="020B0604020202020204" pitchFamily="34" charset="-128"/>
                </a:rPr>
                <a:t>• single compartment</a:t>
              </a:r>
            </a:p>
            <a:p>
              <a:r>
                <a:rPr lang="en-US" altLang="en-US" sz="1600">
                  <a:latin typeface="Arial" panose="020B0604020202020204" pitchFamily="34" charset="0"/>
                  <a:ea typeface="Arial Unicode MS" panose="020B0604020202020204" pitchFamily="34" charset="-128"/>
                  <a:cs typeface="Arial Unicode MS" panose="020B0604020202020204" pitchFamily="34" charset="-128"/>
                </a:rPr>
                <a:t>   • multi-media</a:t>
              </a:r>
            </a:p>
          </p:txBody>
        </p:sp>
        <p:sp>
          <p:nvSpPr>
            <p:cNvPr id="199689" name="Text Box 9">
              <a:extLst>
                <a:ext uri="{FF2B5EF4-FFF2-40B4-BE49-F238E27FC236}">
                  <a16:creationId xmlns:a16="http://schemas.microsoft.com/office/drawing/2014/main" id="{147C7593-5BC9-385E-65F2-6A340B94202E}"/>
                </a:ext>
              </a:extLst>
            </p:cNvPr>
            <p:cNvSpPr txBox="1">
              <a:spLocks noChangeArrowheads="1"/>
            </p:cNvSpPr>
            <p:nvPr/>
          </p:nvSpPr>
          <p:spPr bwMode="auto">
            <a:xfrm>
              <a:off x="3408" y="2314"/>
              <a:ext cx="2000" cy="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i="1" u="sng">
                  <a:latin typeface="Arial" panose="020B0604020202020204" pitchFamily="34" charset="0"/>
                </a:rPr>
                <a:t>Environmental Impacts Models</a:t>
              </a:r>
            </a:p>
            <a:p>
              <a:r>
                <a:rPr lang="en-US" altLang="en-US" sz="1600">
                  <a:latin typeface="Arial" panose="020B0604020202020204" pitchFamily="34" charset="0"/>
                  <a:ea typeface="Arial Unicode MS" panose="020B0604020202020204" pitchFamily="34" charset="-128"/>
                  <a:cs typeface="Arial Unicode MS" panose="020B0604020202020204" pitchFamily="34" charset="-128"/>
                </a:rPr>
                <a:t>   • midpoint vs endpoint</a:t>
              </a:r>
            </a:p>
            <a:p>
              <a:r>
                <a:rPr lang="en-US" altLang="en-US" sz="1600">
                  <a:latin typeface="Arial" panose="020B0604020202020204" pitchFamily="34" charset="0"/>
                  <a:ea typeface="Arial Unicode MS" panose="020B0604020202020204" pitchFamily="34" charset="-128"/>
                  <a:cs typeface="Arial Unicode MS" panose="020B0604020202020204" pitchFamily="34" charset="-128"/>
                </a:rPr>
                <a:t>   • normalization</a:t>
              </a:r>
            </a:p>
            <a:p>
              <a:r>
                <a:rPr lang="en-US" altLang="en-US" sz="1600">
                  <a:latin typeface="Arial" panose="020B0604020202020204" pitchFamily="34" charset="0"/>
                  <a:ea typeface="Arial Unicode MS" panose="020B0604020202020204" pitchFamily="34" charset="-128"/>
                  <a:cs typeface="Arial Unicode MS" panose="020B0604020202020204" pitchFamily="34" charset="-128"/>
                </a:rPr>
                <a:t>   • valuation</a:t>
              </a:r>
            </a:p>
          </p:txBody>
        </p:sp>
        <p:sp>
          <p:nvSpPr>
            <p:cNvPr id="199690" name="Text Box 10">
              <a:extLst>
                <a:ext uri="{FF2B5EF4-FFF2-40B4-BE49-F238E27FC236}">
                  <a16:creationId xmlns:a16="http://schemas.microsoft.com/office/drawing/2014/main" id="{107EC8B4-E67E-049D-BF26-455EB486C507}"/>
                </a:ext>
              </a:extLst>
            </p:cNvPr>
            <p:cNvSpPr txBox="1">
              <a:spLocks noChangeArrowheads="1"/>
            </p:cNvSpPr>
            <p:nvPr/>
          </p:nvSpPr>
          <p:spPr bwMode="auto">
            <a:xfrm>
              <a:off x="2736" y="3227"/>
              <a:ext cx="1333" cy="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i="1" u="sng">
                  <a:latin typeface="Arial" panose="020B0604020202020204" pitchFamily="34" charset="0"/>
                </a:rPr>
                <a:t>Process Integration</a:t>
              </a:r>
            </a:p>
            <a:p>
              <a:r>
                <a:rPr lang="en-US" altLang="en-US" sz="1600">
                  <a:latin typeface="Arial" panose="020B0604020202020204" pitchFamily="34" charset="0"/>
                </a:rPr>
                <a:t>   </a:t>
              </a:r>
              <a:r>
                <a:rPr lang="en-US" altLang="en-US" sz="1600">
                  <a:latin typeface="Arial" panose="020B0604020202020204" pitchFamily="34" charset="0"/>
                  <a:ea typeface="Arial Unicode MS" panose="020B0604020202020204" pitchFamily="34" charset="-128"/>
                  <a:cs typeface="Arial Unicode MS" panose="020B0604020202020204" pitchFamily="34" charset="-128"/>
                </a:rPr>
                <a:t>• </a:t>
              </a:r>
              <a:r>
                <a:rPr lang="en-US" altLang="en-US" sz="1600">
                  <a:latin typeface="Arial" panose="020B0604020202020204" pitchFamily="34" charset="0"/>
                </a:rPr>
                <a:t>mass integration</a:t>
              </a:r>
            </a:p>
            <a:p>
              <a:r>
                <a:rPr lang="en-US" altLang="en-US" sz="1600">
                  <a:latin typeface="Arial" panose="020B0604020202020204" pitchFamily="34" charset="0"/>
                </a:rPr>
                <a:t>   </a:t>
              </a:r>
              <a:r>
                <a:rPr lang="en-US" altLang="en-US" sz="1600">
                  <a:latin typeface="Arial" panose="020B0604020202020204" pitchFamily="34" charset="0"/>
                  <a:ea typeface="Arial Unicode MS" panose="020B0604020202020204" pitchFamily="34" charset="-128"/>
                  <a:cs typeface="Arial Unicode MS" panose="020B0604020202020204" pitchFamily="34" charset="-128"/>
                </a:rPr>
                <a:t>• </a:t>
              </a:r>
              <a:r>
                <a:rPr lang="en-US" altLang="en-US" sz="1600">
                  <a:latin typeface="Arial" panose="020B0604020202020204" pitchFamily="34" charset="0"/>
                </a:rPr>
                <a:t>heat integration</a:t>
              </a:r>
            </a:p>
          </p:txBody>
        </p:sp>
        <p:sp>
          <p:nvSpPr>
            <p:cNvPr id="199691" name="Text Box 11">
              <a:extLst>
                <a:ext uri="{FF2B5EF4-FFF2-40B4-BE49-F238E27FC236}">
                  <a16:creationId xmlns:a16="http://schemas.microsoft.com/office/drawing/2014/main" id="{300C55F9-4E48-1FF2-EB2C-D1D373EB9FDA}"/>
                </a:ext>
              </a:extLst>
            </p:cNvPr>
            <p:cNvSpPr txBox="1">
              <a:spLocks noChangeArrowheads="1"/>
            </p:cNvSpPr>
            <p:nvPr/>
          </p:nvSpPr>
          <p:spPr bwMode="auto">
            <a:xfrm>
              <a:off x="1104" y="3082"/>
              <a:ext cx="1419" cy="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i="1" u="sng">
                  <a:latin typeface="Arial" panose="020B0604020202020204" pitchFamily="34" charset="0"/>
                </a:rPr>
                <a:t>Process Optimization</a:t>
              </a:r>
            </a:p>
            <a:p>
              <a:r>
                <a:rPr lang="en-US" altLang="en-US" sz="1600">
                  <a:latin typeface="Arial" panose="020B0604020202020204" pitchFamily="34" charset="0"/>
                </a:rPr>
                <a:t>   </a:t>
              </a:r>
              <a:r>
                <a:rPr lang="en-US" altLang="en-US" sz="1600">
                  <a:latin typeface="Arial" panose="020B0604020202020204" pitchFamily="34" charset="0"/>
                  <a:ea typeface="Arial Unicode MS" panose="020B0604020202020204" pitchFamily="34" charset="-128"/>
                  <a:cs typeface="Arial Unicode MS" panose="020B0604020202020204" pitchFamily="34" charset="-128"/>
                </a:rPr>
                <a:t>• </a:t>
              </a:r>
              <a:r>
                <a:rPr lang="en-US" altLang="en-US" sz="1600">
                  <a:latin typeface="Arial" panose="020B0604020202020204" pitchFamily="34" charset="0"/>
                </a:rPr>
                <a:t>multi-objective</a:t>
              </a:r>
            </a:p>
            <a:p>
              <a:r>
                <a:rPr lang="en-US" altLang="en-US" sz="1600">
                  <a:latin typeface="Arial" panose="020B0604020202020204" pitchFamily="34" charset="0"/>
                </a:rPr>
                <a:t>   </a:t>
              </a:r>
              <a:r>
                <a:rPr lang="en-US" altLang="en-US" sz="1600">
                  <a:latin typeface="Arial" panose="020B0604020202020204" pitchFamily="34" charset="0"/>
                  <a:ea typeface="Arial Unicode MS" panose="020B0604020202020204" pitchFamily="34" charset="-128"/>
                  <a:cs typeface="Arial Unicode MS" panose="020B0604020202020204" pitchFamily="34" charset="-128"/>
                </a:rPr>
                <a:t>• </a:t>
              </a:r>
              <a:r>
                <a:rPr lang="en-US" altLang="en-US" sz="1600">
                  <a:latin typeface="Arial" panose="020B0604020202020204" pitchFamily="34" charset="0"/>
                </a:rPr>
                <a:t>mixed integer</a:t>
              </a:r>
            </a:p>
            <a:p>
              <a:r>
                <a:rPr lang="en-US" altLang="en-US" sz="1600">
                  <a:latin typeface="Arial" panose="020B0604020202020204" pitchFamily="34" charset="0"/>
                </a:rPr>
                <a:t>   </a:t>
              </a:r>
              <a:r>
                <a:rPr lang="en-US" altLang="en-US" sz="1600">
                  <a:latin typeface="Arial" panose="020B0604020202020204" pitchFamily="34" charset="0"/>
                  <a:ea typeface="Arial Unicode MS" panose="020B0604020202020204" pitchFamily="34" charset="-128"/>
                  <a:cs typeface="Arial Unicode MS" panose="020B0604020202020204" pitchFamily="34" charset="-128"/>
                </a:rPr>
                <a:t>• non-linear</a:t>
              </a:r>
            </a:p>
          </p:txBody>
        </p:sp>
        <p:sp>
          <p:nvSpPr>
            <p:cNvPr id="199692" name="Line 12">
              <a:extLst>
                <a:ext uri="{FF2B5EF4-FFF2-40B4-BE49-F238E27FC236}">
                  <a16:creationId xmlns:a16="http://schemas.microsoft.com/office/drawing/2014/main" id="{5BE59AFE-839E-E98A-56DC-A7C8107A9311}"/>
                </a:ext>
              </a:extLst>
            </p:cNvPr>
            <p:cNvSpPr>
              <a:spLocks noChangeShapeType="1"/>
            </p:cNvSpPr>
            <p:nvPr/>
          </p:nvSpPr>
          <p:spPr bwMode="auto">
            <a:xfrm>
              <a:off x="2352" y="1200"/>
              <a:ext cx="240" cy="72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9693" name="Line 13">
              <a:extLst>
                <a:ext uri="{FF2B5EF4-FFF2-40B4-BE49-F238E27FC236}">
                  <a16:creationId xmlns:a16="http://schemas.microsoft.com/office/drawing/2014/main" id="{09910BFF-1F8C-9482-11EB-56F396FD9D81}"/>
                </a:ext>
              </a:extLst>
            </p:cNvPr>
            <p:cNvSpPr>
              <a:spLocks noChangeShapeType="1"/>
            </p:cNvSpPr>
            <p:nvPr/>
          </p:nvSpPr>
          <p:spPr bwMode="auto">
            <a:xfrm>
              <a:off x="1392" y="1968"/>
              <a:ext cx="672" cy="192"/>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9694" name="Line 14">
              <a:extLst>
                <a:ext uri="{FF2B5EF4-FFF2-40B4-BE49-F238E27FC236}">
                  <a16:creationId xmlns:a16="http://schemas.microsoft.com/office/drawing/2014/main" id="{D36FBBE9-C134-A832-F11F-3E2FB1ABFB71}"/>
                </a:ext>
              </a:extLst>
            </p:cNvPr>
            <p:cNvSpPr>
              <a:spLocks noChangeShapeType="1"/>
            </p:cNvSpPr>
            <p:nvPr/>
          </p:nvSpPr>
          <p:spPr bwMode="auto">
            <a:xfrm flipV="1">
              <a:off x="2016" y="2544"/>
              <a:ext cx="384" cy="528"/>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9695" name="Line 15">
              <a:extLst>
                <a:ext uri="{FF2B5EF4-FFF2-40B4-BE49-F238E27FC236}">
                  <a16:creationId xmlns:a16="http://schemas.microsoft.com/office/drawing/2014/main" id="{D5485468-2F7C-DE8D-954D-C7C5B05B8E04}"/>
                </a:ext>
              </a:extLst>
            </p:cNvPr>
            <p:cNvSpPr>
              <a:spLocks noChangeShapeType="1"/>
            </p:cNvSpPr>
            <p:nvPr/>
          </p:nvSpPr>
          <p:spPr bwMode="auto">
            <a:xfrm flipH="1" flipV="1">
              <a:off x="2832" y="2592"/>
              <a:ext cx="144" cy="624"/>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9696" name="Line 16">
              <a:extLst>
                <a:ext uri="{FF2B5EF4-FFF2-40B4-BE49-F238E27FC236}">
                  <a16:creationId xmlns:a16="http://schemas.microsoft.com/office/drawing/2014/main" id="{1F713707-D217-9904-4A0C-B46498F1E785}"/>
                </a:ext>
              </a:extLst>
            </p:cNvPr>
            <p:cNvSpPr>
              <a:spLocks noChangeShapeType="1"/>
            </p:cNvSpPr>
            <p:nvPr/>
          </p:nvSpPr>
          <p:spPr bwMode="auto">
            <a:xfrm flipH="1" flipV="1">
              <a:off x="3120" y="2544"/>
              <a:ext cx="288" cy="48"/>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9697" name="Line 17">
              <a:extLst>
                <a:ext uri="{FF2B5EF4-FFF2-40B4-BE49-F238E27FC236}">
                  <a16:creationId xmlns:a16="http://schemas.microsoft.com/office/drawing/2014/main" id="{99C1F9F9-F9B9-0601-86E0-4BF6EF346D2D}"/>
                </a:ext>
              </a:extLst>
            </p:cNvPr>
            <p:cNvSpPr>
              <a:spLocks noChangeShapeType="1"/>
            </p:cNvSpPr>
            <p:nvPr/>
          </p:nvSpPr>
          <p:spPr bwMode="auto">
            <a:xfrm flipH="1">
              <a:off x="3072" y="1728"/>
              <a:ext cx="240" cy="24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9698" name="Line 18">
              <a:extLst>
                <a:ext uri="{FF2B5EF4-FFF2-40B4-BE49-F238E27FC236}">
                  <a16:creationId xmlns:a16="http://schemas.microsoft.com/office/drawing/2014/main" id="{4976F10F-14F8-4568-CAF9-4A75A0CB85D1}"/>
                </a:ext>
              </a:extLst>
            </p:cNvPr>
            <p:cNvSpPr>
              <a:spLocks noChangeShapeType="1"/>
            </p:cNvSpPr>
            <p:nvPr/>
          </p:nvSpPr>
          <p:spPr bwMode="auto">
            <a:xfrm flipH="1">
              <a:off x="2832" y="1152"/>
              <a:ext cx="288" cy="768"/>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9699" name="Text Box 19">
              <a:extLst>
                <a:ext uri="{FF2B5EF4-FFF2-40B4-BE49-F238E27FC236}">
                  <a16:creationId xmlns:a16="http://schemas.microsoft.com/office/drawing/2014/main" id="{1CE89749-90E4-8910-78D6-45F531497D2A}"/>
                </a:ext>
              </a:extLst>
            </p:cNvPr>
            <p:cNvSpPr txBox="1">
              <a:spLocks noChangeArrowheads="1"/>
            </p:cNvSpPr>
            <p:nvPr/>
          </p:nvSpPr>
          <p:spPr bwMode="auto">
            <a:xfrm>
              <a:off x="240" y="2506"/>
              <a:ext cx="131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i="1" u="sng">
                  <a:latin typeface="Arial" panose="020B0604020202020204" pitchFamily="34" charset="0"/>
                </a:rPr>
                <a:t>Hierarchical Design</a:t>
              </a:r>
              <a:endParaRPr lang="en-US" altLang="en-US" sz="1600" i="1" u="sng">
                <a:latin typeface="Arial" panose="020B0604020202020204" pitchFamily="34" charset="0"/>
                <a:ea typeface="Arial Unicode MS" panose="020B0604020202020204" pitchFamily="34" charset="-128"/>
                <a:cs typeface="Arial Unicode MS" panose="020B0604020202020204" pitchFamily="34" charset="-128"/>
              </a:endParaRPr>
            </a:p>
          </p:txBody>
        </p:sp>
        <p:sp>
          <p:nvSpPr>
            <p:cNvPr id="199700" name="Line 20">
              <a:extLst>
                <a:ext uri="{FF2B5EF4-FFF2-40B4-BE49-F238E27FC236}">
                  <a16:creationId xmlns:a16="http://schemas.microsoft.com/office/drawing/2014/main" id="{CD4AF187-636F-81B6-47FA-DFF594404BFA}"/>
                </a:ext>
              </a:extLst>
            </p:cNvPr>
            <p:cNvSpPr>
              <a:spLocks noChangeShapeType="1"/>
            </p:cNvSpPr>
            <p:nvPr/>
          </p:nvSpPr>
          <p:spPr bwMode="auto">
            <a:xfrm flipV="1">
              <a:off x="1584" y="2400"/>
              <a:ext cx="480" cy="144"/>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199701" name="Rectangle 21">
            <a:extLst>
              <a:ext uri="{FF2B5EF4-FFF2-40B4-BE49-F238E27FC236}">
                <a16:creationId xmlns:a16="http://schemas.microsoft.com/office/drawing/2014/main" id="{125BDE82-3803-267E-D936-B57C9483F236}"/>
              </a:ext>
            </a:extLst>
          </p:cNvPr>
          <p:cNvSpPr>
            <a:spLocks noGrp="1" noChangeArrowheads="1"/>
          </p:cNvSpPr>
          <p:nvPr>
            <p:ph type="title"/>
          </p:nvPr>
        </p:nvSpPr>
        <p:spPr>
          <a:xfrm>
            <a:off x="2133600" y="228600"/>
            <a:ext cx="7924800" cy="712788"/>
          </a:xfrm>
          <a:solidFill>
            <a:schemeClr val="bg1"/>
          </a:solidFill>
        </p:spPr>
        <p:txBody>
          <a:bodyPr>
            <a:normAutofit fontScale="90000"/>
          </a:bodyPr>
          <a:lstStyle/>
          <a:p>
            <a:r>
              <a:rPr lang="en-US" altLang="en-US"/>
              <a:t>Tools of Environmentally-Conscious Chemical Process Design and Analysis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5">
            <a:extLst>
              <a:ext uri="{FF2B5EF4-FFF2-40B4-BE49-F238E27FC236}">
                <a16:creationId xmlns:a16="http://schemas.microsoft.com/office/drawing/2014/main" id="{0CF580CF-4ACE-F65E-58AD-79A70A28C5F5}"/>
              </a:ext>
            </a:extLst>
          </p:cNvPr>
          <p:cNvSpPr>
            <a:spLocks noGrp="1"/>
          </p:cNvSpPr>
          <p:nvPr>
            <p:ph type="sldNum" sz="quarter" idx="12"/>
          </p:nvPr>
        </p:nvSpPr>
        <p:spPr/>
        <p:txBody>
          <a:bodyPr/>
          <a:lstStyle/>
          <a:p>
            <a:fld id="{8073027B-E342-46B5-8C8B-F2068C688C5E}" type="slidenum">
              <a:rPr lang="en-US" altLang="en-US"/>
              <a:pPr/>
              <a:t>2</a:t>
            </a:fld>
            <a:endParaRPr lang="en-US" altLang="en-US"/>
          </a:p>
        </p:txBody>
      </p:sp>
      <p:sp>
        <p:nvSpPr>
          <p:cNvPr id="40962" name="Rectangle 1026">
            <a:extLst>
              <a:ext uri="{FF2B5EF4-FFF2-40B4-BE49-F238E27FC236}">
                <a16:creationId xmlns:a16="http://schemas.microsoft.com/office/drawing/2014/main" id="{5D9BBBD3-3F42-F3BD-F880-6FD3637A4A69}"/>
              </a:ext>
            </a:extLst>
          </p:cNvPr>
          <p:cNvSpPr>
            <a:spLocks noGrp="1" noChangeArrowheads="1"/>
          </p:cNvSpPr>
          <p:nvPr>
            <p:ph type="title"/>
          </p:nvPr>
        </p:nvSpPr>
        <p:spPr>
          <a:xfrm>
            <a:off x="2057400" y="533400"/>
            <a:ext cx="7772400" cy="457200"/>
          </a:xfrm>
        </p:spPr>
        <p:txBody>
          <a:bodyPr>
            <a:normAutofit fontScale="90000"/>
          </a:bodyPr>
          <a:lstStyle/>
          <a:p>
            <a:r>
              <a:rPr lang="en-US" altLang="en-US"/>
              <a:t>Presentation Outline</a:t>
            </a:r>
          </a:p>
        </p:txBody>
      </p:sp>
      <p:sp>
        <p:nvSpPr>
          <p:cNvPr id="40963" name="Rectangle 1027">
            <a:extLst>
              <a:ext uri="{FF2B5EF4-FFF2-40B4-BE49-F238E27FC236}">
                <a16:creationId xmlns:a16="http://schemas.microsoft.com/office/drawing/2014/main" id="{E5D0DC73-DBF6-16A5-684B-191F1BC4E593}"/>
              </a:ext>
            </a:extLst>
          </p:cNvPr>
          <p:cNvSpPr>
            <a:spLocks noGrp="1" noChangeArrowheads="1"/>
          </p:cNvSpPr>
          <p:nvPr>
            <p:ph type="body" idx="1"/>
          </p:nvPr>
        </p:nvSpPr>
        <p:spPr>
          <a:xfrm>
            <a:off x="2895600" y="1676400"/>
            <a:ext cx="7391400" cy="4267200"/>
          </a:xfrm>
          <a:ln/>
        </p:spPr>
        <p:txBody>
          <a:bodyPr/>
          <a:lstStyle/>
          <a:p>
            <a:pPr>
              <a:lnSpc>
                <a:spcPct val="90000"/>
              </a:lnSpc>
            </a:pPr>
            <a:endParaRPr lang="en-US" altLang="en-US" sz="700"/>
          </a:p>
          <a:p>
            <a:pPr>
              <a:lnSpc>
                <a:spcPct val="90000"/>
              </a:lnSpc>
            </a:pPr>
            <a:r>
              <a:rPr lang="en-US" altLang="en-US" sz="2000"/>
              <a:t>Introduction to Green Engineering (GE) and Inherent Safety (IS)</a:t>
            </a:r>
          </a:p>
          <a:p>
            <a:pPr lvl="1">
              <a:lnSpc>
                <a:spcPct val="90000"/>
              </a:lnSpc>
            </a:pPr>
            <a:r>
              <a:rPr lang="en-US" altLang="en-US" sz="1800"/>
              <a:t>GE definition, concepts, principles, and tools</a:t>
            </a:r>
          </a:p>
          <a:p>
            <a:pPr lvl="1">
              <a:lnSpc>
                <a:spcPct val="90000"/>
              </a:lnSpc>
            </a:pPr>
            <a:r>
              <a:rPr lang="en-US" altLang="en-US" sz="1800"/>
              <a:t>IS concepts and tools</a:t>
            </a:r>
          </a:p>
          <a:p>
            <a:pPr lvl="1">
              <a:lnSpc>
                <a:spcPct val="90000"/>
              </a:lnSpc>
            </a:pPr>
            <a:r>
              <a:rPr lang="en-US" altLang="en-US" sz="1800"/>
              <a:t>Similarities and differences between GE and IS</a:t>
            </a:r>
          </a:p>
          <a:p>
            <a:pPr lvl="1">
              <a:lnSpc>
                <a:spcPct val="90000"/>
              </a:lnSpc>
            </a:pPr>
            <a:endParaRPr lang="en-US" altLang="en-US" sz="1800"/>
          </a:p>
          <a:p>
            <a:pPr>
              <a:lnSpc>
                <a:spcPct val="90000"/>
              </a:lnSpc>
            </a:pPr>
            <a:r>
              <a:rPr lang="en-US" altLang="en-US" sz="2000"/>
              <a:t>Environmentally-Conscious Process Design Methodology</a:t>
            </a:r>
          </a:p>
          <a:p>
            <a:pPr lvl="1">
              <a:lnSpc>
                <a:spcPct val="90000"/>
              </a:lnSpc>
            </a:pPr>
            <a:r>
              <a:rPr lang="en-US" altLang="en-US" sz="1800"/>
              <a:t>A hierarchical approach with three “tiers” of impact assessment</a:t>
            </a:r>
          </a:p>
          <a:p>
            <a:pPr lvl="1">
              <a:lnSpc>
                <a:spcPct val="90000"/>
              </a:lnSpc>
            </a:pPr>
            <a:r>
              <a:rPr lang="en-US" altLang="en-US" sz="1800"/>
              <a:t>A case study for maleic anhydride (MA) process design</a:t>
            </a:r>
          </a:p>
          <a:p>
            <a:pPr lvl="1">
              <a:lnSpc>
                <a:spcPct val="90000"/>
              </a:lnSpc>
            </a:pPr>
            <a:r>
              <a:rPr lang="en-US" altLang="en-US" sz="1800"/>
              <a:t>Early design methods and software tools</a:t>
            </a:r>
          </a:p>
          <a:p>
            <a:pPr lvl="1">
              <a:lnSpc>
                <a:spcPct val="90000"/>
              </a:lnSpc>
            </a:pPr>
            <a:r>
              <a:rPr lang="en-US" altLang="en-US" sz="1800"/>
              <a:t>Flowsheet synthesis, assessment, and software tools</a:t>
            </a:r>
          </a:p>
          <a:p>
            <a:pPr lvl="1">
              <a:lnSpc>
                <a:spcPct val="90000"/>
              </a:lnSpc>
            </a:pPr>
            <a:r>
              <a:rPr lang="en-US" altLang="en-US" sz="1800"/>
              <a:t>Flowsheet optimization - comparison of process improvement</a:t>
            </a:r>
          </a:p>
          <a:p>
            <a:pPr lvl="1">
              <a:lnSpc>
                <a:spcPct val="90000"/>
              </a:lnSpc>
            </a:pPr>
            <a:r>
              <a:rPr lang="en-US" altLang="en-US" sz="1800"/>
              <a:t>Summary of environmentally-conscious design methods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5">
            <a:extLst>
              <a:ext uri="{FF2B5EF4-FFF2-40B4-BE49-F238E27FC236}">
                <a16:creationId xmlns:a16="http://schemas.microsoft.com/office/drawing/2014/main" id="{396DB79B-9261-3EAA-38D5-AA98D48F80B1}"/>
              </a:ext>
            </a:extLst>
          </p:cNvPr>
          <p:cNvSpPr>
            <a:spLocks noGrp="1"/>
          </p:cNvSpPr>
          <p:nvPr>
            <p:ph type="sldNum" sz="quarter" idx="12"/>
          </p:nvPr>
        </p:nvSpPr>
        <p:spPr/>
        <p:txBody>
          <a:bodyPr/>
          <a:lstStyle/>
          <a:p>
            <a:fld id="{958955B8-98C6-4EED-A810-93665156EF7D}" type="slidenum">
              <a:rPr lang="en-US" altLang="en-US"/>
              <a:pPr/>
              <a:t>3</a:t>
            </a:fld>
            <a:endParaRPr lang="en-US" altLang="en-US"/>
          </a:p>
        </p:txBody>
      </p:sp>
      <p:sp>
        <p:nvSpPr>
          <p:cNvPr id="22530" name="Rectangle 2">
            <a:extLst>
              <a:ext uri="{FF2B5EF4-FFF2-40B4-BE49-F238E27FC236}">
                <a16:creationId xmlns:a16="http://schemas.microsoft.com/office/drawing/2014/main" id="{3452214F-10CD-9251-5DFF-0105776E93B1}"/>
              </a:ext>
            </a:extLst>
          </p:cNvPr>
          <p:cNvSpPr>
            <a:spLocks noGrp="1" noChangeArrowheads="1"/>
          </p:cNvSpPr>
          <p:nvPr>
            <p:ph type="title"/>
          </p:nvPr>
        </p:nvSpPr>
        <p:spPr>
          <a:xfrm>
            <a:off x="2133600" y="533400"/>
            <a:ext cx="7772400" cy="457200"/>
          </a:xfrm>
        </p:spPr>
        <p:txBody>
          <a:bodyPr>
            <a:normAutofit fontScale="90000"/>
          </a:bodyPr>
          <a:lstStyle/>
          <a:p>
            <a:r>
              <a:rPr lang="en-US" altLang="en-US"/>
              <a:t>What is Green Engineering?</a:t>
            </a:r>
          </a:p>
        </p:txBody>
      </p:sp>
      <p:sp>
        <p:nvSpPr>
          <p:cNvPr id="22531" name="Rectangle 3">
            <a:extLst>
              <a:ext uri="{FF2B5EF4-FFF2-40B4-BE49-F238E27FC236}">
                <a16:creationId xmlns:a16="http://schemas.microsoft.com/office/drawing/2014/main" id="{6E5A8869-A3D5-C2D3-00E1-B43F80959673}"/>
              </a:ext>
            </a:extLst>
          </p:cNvPr>
          <p:cNvSpPr>
            <a:spLocks noGrp="1" noChangeArrowheads="1"/>
          </p:cNvSpPr>
          <p:nvPr>
            <p:ph type="body" idx="1"/>
          </p:nvPr>
        </p:nvSpPr>
        <p:spPr>
          <a:xfrm>
            <a:off x="2819400" y="1600200"/>
            <a:ext cx="7391400" cy="3733800"/>
          </a:xfrm>
        </p:spPr>
        <p:txBody>
          <a:bodyPr/>
          <a:lstStyle/>
          <a:p>
            <a:pPr marL="381000" indent="-381000" eaLnBrk="0" hangingPunct="0">
              <a:lnSpc>
                <a:spcPct val="125000"/>
              </a:lnSpc>
              <a:spcBef>
                <a:spcPct val="0"/>
              </a:spcBef>
              <a:buClr>
                <a:schemeClr val="tx1"/>
              </a:buClr>
              <a:buNone/>
            </a:pPr>
            <a:r>
              <a:rPr lang="en-US" altLang="en-US" dirty="0"/>
              <a:t>    Design, commercialization and use of processes and products that are </a:t>
            </a:r>
            <a:r>
              <a:rPr lang="en-US" altLang="en-US" i="1" dirty="0"/>
              <a:t>feasible</a:t>
            </a:r>
            <a:r>
              <a:rPr lang="en-US" altLang="en-US" dirty="0"/>
              <a:t> and </a:t>
            </a:r>
            <a:r>
              <a:rPr lang="en-US" altLang="en-US" i="1" dirty="0"/>
              <a:t>economical</a:t>
            </a:r>
            <a:r>
              <a:rPr lang="en-US" altLang="en-US" dirty="0"/>
              <a:t> while minimizing:</a:t>
            </a:r>
          </a:p>
          <a:p>
            <a:pPr marL="381000" indent="-381000" eaLnBrk="0" hangingPunct="0">
              <a:spcBef>
                <a:spcPct val="0"/>
              </a:spcBef>
              <a:buClr>
                <a:schemeClr val="tx1"/>
              </a:buClr>
              <a:buNone/>
            </a:pPr>
            <a:endParaRPr lang="en-US" altLang="en-US" dirty="0"/>
          </a:p>
          <a:p>
            <a:pPr marL="381000" indent="-381000" eaLnBrk="0" hangingPunct="0">
              <a:spcBef>
                <a:spcPct val="0"/>
              </a:spcBef>
              <a:buClr>
                <a:schemeClr val="tx1"/>
              </a:buClr>
              <a:buNone/>
            </a:pPr>
            <a:endParaRPr lang="en-US" altLang="en-US" dirty="0"/>
          </a:p>
          <a:p>
            <a:pPr marL="381000" indent="-381000" eaLnBrk="0" hangingPunct="0">
              <a:spcBef>
                <a:spcPct val="0"/>
              </a:spcBef>
              <a:buClr>
                <a:srgbClr val="FFFF66"/>
              </a:buClr>
            </a:pPr>
            <a:r>
              <a:rPr lang="en-US" altLang="en-US" sz="3400" dirty="0"/>
              <a:t> </a:t>
            </a:r>
            <a:r>
              <a:rPr lang="en-US" altLang="en-US" dirty="0"/>
              <a:t>+ </a:t>
            </a:r>
            <a:r>
              <a:rPr lang="en-US" altLang="en-US" u="sng" dirty="0"/>
              <a:t>Risk</a:t>
            </a:r>
            <a:r>
              <a:rPr lang="en-US" altLang="en-US" dirty="0"/>
              <a:t> to human health and the environment</a:t>
            </a:r>
          </a:p>
          <a:p>
            <a:pPr marL="381000" indent="-381000" eaLnBrk="0" hangingPunct="0">
              <a:spcBef>
                <a:spcPct val="0"/>
              </a:spcBef>
              <a:buClr>
                <a:srgbClr val="FFFF66"/>
              </a:buClr>
            </a:pPr>
            <a:endParaRPr lang="en-US" altLang="en-US" dirty="0"/>
          </a:p>
          <a:p>
            <a:pPr marL="381000" indent="-381000" eaLnBrk="0" hangingPunct="0">
              <a:spcBef>
                <a:spcPct val="0"/>
              </a:spcBef>
              <a:buClr>
                <a:srgbClr val="FFFF66"/>
              </a:buClr>
              <a:buSzPct val="140000"/>
            </a:pPr>
            <a:r>
              <a:rPr lang="en-US" altLang="en-US" dirty="0"/>
              <a:t> + Generation of </a:t>
            </a:r>
            <a:r>
              <a:rPr lang="en-US" altLang="en-US" u="sng" dirty="0"/>
              <a:t>pollution</a:t>
            </a:r>
            <a:r>
              <a:rPr lang="en-US" altLang="en-US" dirty="0"/>
              <a:t> at the source</a:t>
            </a:r>
            <a:endParaRPr lang="en-US" altLang="en-US" i="1" dirty="0"/>
          </a:p>
        </p:txBody>
      </p:sp>
      <p:sp>
        <p:nvSpPr>
          <p:cNvPr id="22532" name="Text Box 4">
            <a:extLst>
              <a:ext uri="{FF2B5EF4-FFF2-40B4-BE49-F238E27FC236}">
                <a16:creationId xmlns:a16="http://schemas.microsoft.com/office/drawing/2014/main" id="{B780856B-80C7-FE0D-009D-C8AC631970E1}"/>
              </a:ext>
            </a:extLst>
          </p:cNvPr>
          <p:cNvSpPr txBox="1">
            <a:spLocks noChangeArrowheads="1"/>
          </p:cNvSpPr>
          <p:nvPr/>
        </p:nvSpPr>
        <p:spPr bwMode="auto">
          <a:xfrm>
            <a:off x="2884488" y="6172200"/>
            <a:ext cx="2712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1200" i="1" dirty="0">
                <a:latin typeface="Arial" panose="020B0604020202020204" pitchFamily="34" charset="0"/>
              </a:rPr>
              <a:t>  </a:t>
            </a:r>
            <a:endParaRPr lang="en-US" altLang="en-US" sz="1200"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5">
            <a:extLst>
              <a:ext uri="{FF2B5EF4-FFF2-40B4-BE49-F238E27FC236}">
                <a16:creationId xmlns:a16="http://schemas.microsoft.com/office/drawing/2014/main" id="{2468F763-7AE1-801D-0913-FA9C1332C318}"/>
              </a:ext>
            </a:extLst>
          </p:cNvPr>
          <p:cNvSpPr>
            <a:spLocks noGrp="1"/>
          </p:cNvSpPr>
          <p:nvPr>
            <p:ph type="sldNum" sz="quarter" idx="12"/>
          </p:nvPr>
        </p:nvSpPr>
        <p:spPr/>
        <p:txBody>
          <a:bodyPr/>
          <a:lstStyle/>
          <a:p>
            <a:fld id="{FB592333-7DF1-4C5E-AF96-3A8269DACBAC}" type="slidenum">
              <a:rPr lang="en-US" altLang="en-US"/>
              <a:pPr/>
              <a:t>4</a:t>
            </a:fld>
            <a:endParaRPr lang="en-US" altLang="en-US"/>
          </a:p>
        </p:txBody>
      </p:sp>
      <p:sp>
        <p:nvSpPr>
          <p:cNvPr id="46082" name="Rectangle 1026">
            <a:extLst>
              <a:ext uri="{FF2B5EF4-FFF2-40B4-BE49-F238E27FC236}">
                <a16:creationId xmlns:a16="http://schemas.microsoft.com/office/drawing/2014/main" id="{54E12965-1F07-700A-1CD8-E559F84102A0}"/>
              </a:ext>
            </a:extLst>
          </p:cNvPr>
          <p:cNvSpPr>
            <a:spLocks noGrp="1" noChangeArrowheads="1"/>
          </p:cNvSpPr>
          <p:nvPr>
            <p:ph type="title"/>
          </p:nvPr>
        </p:nvSpPr>
        <p:spPr>
          <a:xfrm>
            <a:off x="3124200" y="381000"/>
            <a:ext cx="5715000" cy="609600"/>
          </a:xfrm>
          <a:noFill/>
          <a:ln/>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b">
            <a:normAutofit fontScale="90000"/>
          </a:bodyPr>
          <a:lstStyle/>
          <a:p>
            <a:r>
              <a:rPr lang="en-US" altLang="en-US"/>
              <a:t>Energy Use:  U.S. Industry</a:t>
            </a:r>
          </a:p>
        </p:txBody>
      </p:sp>
      <p:sp>
        <p:nvSpPr>
          <p:cNvPr id="46083" name="Text Box 1027">
            <a:extLst>
              <a:ext uri="{FF2B5EF4-FFF2-40B4-BE49-F238E27FC236}">
                <a16:creationId xmlns:a16="http://schemas.microsoft.com/office/drawing/2014/main" id="{172F3EF7-DA5E-C952-269C-D774B9A40CF3}"/>
              </a:ext>
            </a:extLst>
          </p:cNvPr>
          <p:cNvSpPr txBox="1">
            <a:spLocks noChangeArrowheads="1"/>
          </p:cNvSpPr>
          <p:nvPr/>
        </p:nvSpPr>
        <p:spPr bwMode="auto">
          <a:xfrm>
            <a:off x="2057401" y="6172200"/>
            <a:ext cx="77835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1200" i="1">
                <a:latin typeface="Arial" panose="020B0604020202020204" pitchFamily="34" charset="0"/>
              </a:rPr>
              <a:t>Annual Energy Review 1997, U.S. DOE, Energy Information Administration, Washington, DC, DOE/EIA-0384(97)</a:t>
            </a:r>
            <a:endParaRPr lang="en-US" altLang="en-US" sz="1200" i="1"/>
          </a:p>
        </p:txBody>
      </p:sp>
      <p:sp>
        <p:nvSpPr>
          <p:cNvPr id="46084" name="Text Box 1028">
            <a:extLst>
              <a:ext uri="{FF2B5EF4-FFF2-40B4-BE49-F238E27FC236}">
                <a16:creationId xmlns:a16="http://schemas.microsoft.com/office/drawing/2014/main" id="{5FEBA6A0-E5B5-1B94-9B01-3AB134665DBC}"/>
              </a:ext>
            </a:extLst>
          </p:cNvPr>
          <p:cNvSpPr txBox="1">
            <a:spLocks noChangeArrowheads="1"/>
          </p:cNvSpPr>
          <p:nvPr/>
        </p:nvSpPr>
        <p:spPr bwMode="auto">
          <a:xfrm>
            <a:off x="2819400" y="1905000"/>
            <a:ext cx="7086600" cy="3077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dirty="0">
                <a:latin typeface="Arial" panose="020B0604020202020204" pitchFamily="34" charset="0"/>
              </a:rPr>
              <a:t>SIC Code				     10</a:t>
            </a:r>
            <a:r>
              <a:rPr lang="en-US" altLang="en-US" baseline="30000" dirty="0">
                <a:latin typeface="Arial" panose="020B0604020202020204" pitchFamily="34" charset="0"/>
              </a:rPr>
              <a:t>15</a:t>
            </a:r>
            <a:r>
              <a:rPr lang="en-US" altLang="en-US" dirty="0">
                <a:latin typeface="Arial" panose="020B0604020202020204" pitchFamily="34" charset="0"/>
              </a:rPr>
              <a:t> BTU/</a:t>
            </a:r>
            <a:r>
              <a:rPr lang="en-US" altLang="en-US" dirty="0" err="1">
                <a:latin typeface="Arial" panose="020B0604020202020204" pitchFamily="34" charset="0"/>
              </a:rPr>
              <a:t>yr</a:t>
            </a:r>
            <a:endParaRPr lang="en-US" altLang="en-US" dirty="0">
              <a:latin typeface="Arial" panose="020B0604020202020204" pitchFamily="34" charset="0"/>
            </a:endParaRPr>
          </a:p>
          <a:p>
            <a:pPr eaLnBrk="0" hangingPunct="0"/>
            <a:endParaRPr lang="en-US" altLang="en-US" dirty="0">
              <a:latin typeface="Arial" panose="020B0604020202020204" pitchFamily="34" charset="0"/>
            </a:endParaRPr>
          </a:p>
          <a:p>
            <a:pPr eaLnBrk="0" hangingPunct="0"/>
            <a:r>
              <a:rPr lang="en-US" altLang="en-US" i="1" dirty="0">
                <a:latin typeface="Arial" panose="020B0604020202020204" pitchFamily="34" charset="0"/>
              </a:rPr>
              <a:t>29 Petroleum/Coal Products		     6.34</a:t>
            </a:r>
            <a:endParaRPr lang="en-US" altLang="en-US" dirty="0">
              <a:latin typeface="Arial" panose="020B0604020202020204" pitchFamily="34" charset="0"/>
            </a:endParaRPr>
          </a:p>
          <a:p>
            <a:pPr eaLnBrk="0" hangingPunct="0"/>
            <a:r>
              <a:rPr lang="en-US" altLang="en-US" i="1" dirty="0">
                <a:latin typeface="Arial" panose="020B0604020202020204" pitchFamily="34" charset="0"/>
              </a:rPr>
              <a:t>28 Chemicals / Allied Products		     5.33</a:t>
            </a:r>
            <a:endParaRPr lang="en-US" altLang="en-US" dirty="0">
              <a:latin typeface="Arial" panose="020B0604020202020204" pitchFamily="34" charset="0"/>
            </a:endParaRPr>
          </a:p>
          <a:p>
            <a:pPr eaLnBrk="0" hangingPunct="0"/>
            <a:r>
              <a:rPr lang="en-US" altLang="en-US" dirty="0">
                <a:latin typeface="Arial" panose="020B0604020202020204" pitchFamily="34" charset="0"/>
              </a:rPr>
              <a:t>26 Paper / Allied Products		     	     2.67</a:t>
            </a:r>
          </a:p>
          <a:p>
            <a:pPr eaLnBrk="0" hangingPunct="0"/>
            <a:r>
              <a:rPr lang="en-US" altLang="en-US" dirty="0">
                <a:latin typeface="Arial" panose="020B0604020202020204" pitchFamily="34" charset="0"/>
              </a:rPr>
              <a:t>33 Primary Metals Industries		     2.46</a:t>
            </a:r>
          </a:p>
          <a:p>
            <a:pPr eaLnBrk="0" hangingPunct="0"/>
            <a:r>
              <a:rPr lang="en-US" altLang="en-US" dirty="0">
                <a:latin typeface="Arial" panose="020B0604020202020204" pitchFamily="34" charset="0"/>
              </a:rPr>
              <a:t>20 Food / Kindred Products		     1.19</a:t>
            </a:r>
          </a:p>
          <a:p>
            <a:pPr eaLnBrk="0" hangingPunct="0"/>
            <a:r>
              <a:rPr lang="en-US" altLang="en-US" dirty="0">
                <a:latin typeface="Arial" panose="020B0604020202020204" pitchFamily="34" charset="0"/>
              </a:rPr>
              <a:t>32 </a:t>
            </a:r>
            <a:r>
              <a:rPr lang="en-US" altLang="en-US" dirty="0" err="1">
                <a:latin typeface="Arial" panose="020B0604020202020204" pitchFamily="34" charset="0"/>
              </a:rPr>
              <a:t>Stone,Clay</a:t>
            </a:r>
            <a:r>
              <a:rPr lang="en-US" altLang="en-US" dirty="0">
                <a:latin typeface="Arial" panose="020B0604020202020204" pitchFamily="34" charset="0"/>
              </a:rPr>
              <a:t> and Glass			     0.94</a:t>
            </a:r>
          </a:p>
          <a:p>
            <a:pPr eaLnBrk="0" hangingPunct="0"/>
            <a:r>
              <a:rPr lang="en-US" altLang="en-US" dirty="0">
                <a:latin typeface="Arial" panose="020B0604020202020204" pitchFamily="34" charset="0"/>
              </a:rPr>
              <a:t>24 Lumber / Wood Products		     0.49</a:t>
            </a:r>
          </a:p>
          <a:p>
            <a:pPr eaLnBrk="0" hangingPunct="0"/>
            <a:endParaRPr lang="en-US" altLang="en-US" sz="1600" dirty="0">
              <a:latin typeface="Arial" panose="020B0604020202020204" pitchFamily="34" charset="0"/>
            </a:endParaRPr>
          </a:p>
          <a:p>
            <a:pPr eaLnBrk="0" hangingPunct="0"/>
            <a:r>
              <a:rPr lang="en-US" altLang="en-US" sz="1600" i="1" dirty="0">
                <a:latin typeface="Arial" panose="020B0604020202020204" pitchFamily="34" charset="0"/>
              </a:rPr>
              <a:t>Numbers represent </a:t>
            </a:r>
            <a:r>
              <a:rPr lang="en-US" altLang="en-US" sz="1600" i="1" u="sng" dirty="0">
                <a:latin typeface="Arial" panose="020B0604020202020204" pitchFamily="34" charset="0"/>
              </a:rPr>
              <a:t>roughly</a:t>
            </a:r>
            <a:r>
              <a:rPr lang="en-US" altLang="en-US" sz="1600" i="1" dirty="0">
                <a:latin typeface="Arial" panose="020B0604020202020204" pitchFamily="34" charset="0"/>
              </a:rPr>
              <a:t> the % of US annual energy consumption</a:t>
            </a:r>
            <a:endParaRPr lang="en-US" altLang="en-US" sz="1600" dirty="0">
              <a:latin typeface="Arial" panose="020B0604020202020204" pitchFamily="34" charset="0"/>
            </a:endParaRPr>
          </a:p>
        </p:txBody>
      </p:sp>
      <p:sp>
        <p:nvSpPr>
          <p:cNvPr id="46085" name="Line 1029">
            <a:extLst>
              <a:ext uri="{FF2B5EF4-FFF2-40B4-BE49-F238E27FC236}">
                <a16:creationId xmlns:a16="http://schemas.microsoft.com/office/drawing/2014/main" id="{3E80C0BC-F97A-5C84-1AA9-2167EC32DBA8}"/>
              </a:ext>
            </a:extLst>
          </p:cNvPr>
          <p:cNvSpPr>
            <a:spLocks noChangeShapeType="1"/>
          </p:cNvSpPr>
          <p:nvPr/>
        </p:nvSpPr>
        <p:spPr bwMode="auto">
          <a:xfrm>
            <a:off x="2590800" y="2400300"/>
            <a:ext cx="71628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5">
            <a:extLst>
              <a:ext uri="{FF2B5EF4-FFF2-40B4-BE49-F238E27FC236}">
                <a16:creationId xmlns:a16="http://schemas.microsoft.com/office/drawing/2014/main" id="{9B5D3446-B847-B525-22AF-1007E32BB37E}"/>
              </a:ext>
            </a:extLst>
          </p:cNvPr>
          <p:cNvSpPr>
            <a:spLocks noGrp="1"/>
          </p:cNvSpPr>
          <p:nvPr>
            <p:ph type="sldNum" sz="quarter" idx="12"/>
          </p:nvPr>
        </p:nvSpPr>
        <p:spPr/>
        <p:txBody>
          <a:bodyPr/>
          <a:lstStyle/>
          <a:p>
            <a:fld id="{8AB156EF-B73A-4303-A5E3-3B50F1686C15}" type="slidenum">
              <a:rPr lang="en-US" altLang="en-US">
                <a:solidFill>
                  <a:schemeClr val="tx1"/>
                </a:solidFill>
              </a:rPr>
              <a:pPr/>
              <a:t>5</a:t>
            </a:fld>
            <a:endParaRPr lang="en-US" altLang="en-US">
              <a:solidFill>
                <a:schemeClr val="tx1"/>
              </a:solidFill>
            </a:endParaRPr>
          </a:p>
        </p:txBody>
      </p:sp>
      <p:sp>
        <p:nvSpPr>
          <p:cNvPr id="76802" name="Rectangle 1026">
            <a:extLst>
              <a:ext uri="{FF2B5EF4-FFF2-40B4-BE49-F238E27FC236}">
                <a16:creationId xmlns:a16="http://schemas.microsoft.com/office/drawing/2014/main" id="{072C384C-A547-21F4-0482-3164C2CB00F1}"/>
              </a:ext>
            </a:extLst>
          </p:cNvPr>
          <p:cNvSpPr>
            <a:spLocks noGrp="1" noChangeArrowheads="1"/>
          </p:cNvSpPr>
          <p:nvPr>
            <p:ph type="title"/>
          </p:nvPr>
        </p:nvSpPr>
        <p:spPr>
          <a:xfrm>
            <a:off x="2133600" y="381000"/>
            <a:ext cx="7772400" cy="457200"/>
          </a:xfrm>
        </p:spPr>
        <p:txBody>
          <a:bodyPr>
            <a:normAutofit fontScale="90000"/>
          </a:bodyPr>
          <a:lstStyle/>
          <a:p>
            <a:r>
              <a:rPr lang="en-US" altLang="en-US"/>
              <a:t>Pollution Prevention (P2) vs.</a:t>
            </a:r>
            <a:br>
              <a:rPr lang="en-US" altLang="en-US"/>
            </a:br>
            <a:r>
              <a:rPr lang="en-US" altLang="en-US"/>
              <a:t>Pollution Control (PC)</a:t>
            </a:r>
          </a:p>
        </p:txBody>
      </p:sp>
      <p:sp>
        <p:nvSpPr>
          <p:cNvPr id="76805" name="Rectangle 1029">
            <a:extLst>
              <a:ext uri="{FF2B5EF4-FFF2-40B4-BE49-F238E27FC236}">
                <a16:creationId xmlns:a16="http://schemas.microsoft.com/office/drawing/2014/main" id="{F29A4A7B-8EC9-A5CC-AC82-A48CA35D5E16}"/>
              </a:ext>
            </a:extLst>
          </p:cNvPr>
          <p:cNvSpPr>
            <a:spLocks noChangeArrowheads="1"/>
          </p:cNvSpPr>
          <p:nvPr/>
        </p:nvSpPr>
        <p:spPr bwMode="auto">
          <a:xfrm>
            <a:off x="5029200" y="2209800"/>
            <a:ext cx="1828800" cy="914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06" name="Line 1030">
            <a:extLst>
              <a:ext uri="{FF2B5EF4-FFF2-40B4-BE49-F238E27FC236}">
                <a16:creationId xmlns:a16="http://schemas.microsoft.com/office/drawing/2014/main" id="{CBD05F35-9504-FF9E-6CEA-CEE0DD1C87BB}"/>
              </a:ext>
            </a:extLst>
          </p:cNvPr>
          <p:cNvSpPr>
            <a:spLocks noChangeShapeType="1"/>
          </p:cNvSpPr>
          <p:nvPr/>
        </p:nvSpPr>
        <p:spPr bwMode="auto">
          <a:xfrm>
            <a:off x="6858000" y="2438400"/>
            <a:ext cx="9144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07" name="Line 1031">
            <a:extLst>
              <a:ext uri="{FF2B5EF4-FFF2-40B4-BE49-F238E27FC236}">
                <a16:creationId xmlns:a16="http://schemas.microsoft.com/office/drawing/2014/main" id="{132C0C05-FC31-C9FC-6A25-FF29B715802A}"/>
              </a:ext>
            </a:extLst>
          </p:cNvPr>
          <p:cNvSpPr>
            <a:spLocks noChangeShapeType="1"/>
          </p:cNvSpPr>
          <p:nvPr/>
        </p:nvSpPr>
        <p:spPr bwMode="auto">
          <a:xfrm>
            <a:off x="6858000" y="2819400"/>
            <a:ext cx="9144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08" name="Rectangle 1032">
            <a:extLst>
              <a:ext uri="{FF2B5EF4-FFF2-40B4-BE49-F238E27FC236}">
                <a16:creationId xmlns:a16="http://schemas.microsoft.com/office/drawing/2014/main" id="{CAEF7BD6-92BC-955B-F52C-995946CFC070}"/>
              </a:ext>
            </a:extLst>
          </p:cNvPr>
          <p:cNvSpPr>
            <a:spLocks noChangeArrowheads="1"/>
          </p:cNvSpPr>
          <p:nvPr/>
        </p:nvSpPr>
        <p:spPr bwMode="auto">
          <a:xfrm>
            <a:off x="7772400" y="2590800"/>
            <a:ext cx="12192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09" name="Line 1033">
            <a:extLst>
              <a:ext uri="{FF2B5EF4-FFF2-40B4-BE49-F238E27FC236}">
                <a16:creationId xmlns:a16="http://schemas.microsoft.com/office/drawing/2014/main" id="{8AB92562-C9EA-0B58-5824-A9EEDA760F1D}"/>
              </a:ext>
            </a:extLst>
          </p:cNvPr>
          <p:cNvSpPr>
            <a:spLocks noChangeShapeType="1"/>
          </p:cNvSpPr>
          <p:nvPr/>
        </p:nvSpPr>
        <p:spPr bwMode="auto">
          <a:xfrm>
            <a:off x="4114800" y="2667000"/>
            <a:ext cx="9144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10" name="Text Box 1034">
            <a:extLst>
              <a:ext uri="{FF2B5EF4-FFF2-40B4-BE49-F238E27FC236}">
                <a16:creationId xmlns:a16="http://schemas.microsoft.com/office/drawing/2014/main" id="{9C8A03FB-A7B3-FB53-7EEE-66A77EAC71AF}"/>
              </a:ext>
            </a:extLst>
          </p:cNvPr>
          <p:cNvSpPr txBox="1">
            <a:spLocks noChangeArrowheads="1"/>
          </p:cNvSpPr>
          <p:nvPr/>
        </p:nvSpPr>
        <p:spPr bwMode="auto">
          <a:xfrm>
            <a:off x="5334000" y="2286000"/>
            <a:ext cx="132600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Arial" panose="020B0604020202020204" pitchFamily="34" charset="0"/>
              </a:rPr>
              <a:t>Chemical </a:t>
            </a:r>
          </a:p>
          <a:p>
            <a:r>
              <a:rPr lang="en-US" altLang="en-US" sz="2000">
                <a:latin typeface="Arial" panose="020B0604020202020204" pitchFamily="34" charset="0"/>
              </a:rPr>
              <a:t>Process</a:t>
            </a:r>
          </a:p>
        </p:txBody>
      </p:sp>
      <p:sp>
        <p:nvSpPr>
          <p:cNvPr id="76811" name="Text Box 1035">
            <a:extLst>
              <a:ext uri="{FF2B5EF4-FFF2-40B4-BE49-F238E27FC236}">
                <a16:creationId xmlns:a16="http://schemas.microsoft.com/office/drawing/2014/main" id="{22FBA261-37BE-5FF1-7451-36C1C971B17A}"/>
              </a:ext>
            </a:extLst>
          </p:cNvPr>
          <p:cNvSpPr txBox="1">
            <a:spLocks noChangeArrowheads="1"/>
          </p:cNvSpPr>
          <p:nvPr/>
        </p:nvSpPr>
        <p:spPr bwMode="auto">
          <a:xfrm>
            <a:off x="2895601" y="2106614"/>
            <a:ext cx="159861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latin typeface="Arial" panose="020B0604020202020204" pitchFamily="34" charset="0"/>
              </a:rPr>
              <a:t>Raw Materials,</a:t>
            </a:r>
          </a:p>
          <a:p>
            <a:r>
              <a:rPr lang="en-US" altLang="en-US" sz="1600">
                <a:latin typeface="Arial" panose="020B0604020202020204" pitchFamily="34" charset="0"/>
              </a:rPr>
              <a:t>Energy</a:t>
            </a:r>
          </a:p>
        </p:txBody>
      </p:sp>
      <p:sp>
        <p:nvSpPr>
          <p:cNvPr id="76813" name="Text Box 1037">
            <a:extLst>
              <a:ext uri="{FF2B5EF4-FFF2-40B4-BE49-F238E27FC236}">
                <a16:creationId xmlns:a16="http://schemas.microsoft.com/office/drawing/2014/main" id="{62A81273-776A-E7C8-1F2B-61D95286B7AF}"/>
              </a:ext>
            </a:extLst>
          </p:cNvPr>
          <p:cNvSpPr txBox="1">
            <a:spLocks noChangeArrowheads="1"/>
          </p:cNvSpPr>
          <p:nvPr/>
        </p:nvSpPr>
        <p:spPr bwMode="auto">
          <a:xfrm>
            <a:off x="7086601" y="1905000"/>
            <a:ext cx="99418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latin typeface="Arial" panose="020B0604020202020204" pitchFamily="34" charset="0"/>
              </a:rPr>
              <a:t>Products</a:t>
            </a:r>
          </a:p>
        </p:txBody>
      </p:sp>
      <p:sp>
        <p:nvSpPr>
          <p:cNvPr id="76814" name="Text Box 1038">
            <a:extLst>
              <a:ext uri="{FF2B5EF4-FFF2-40B4-BE49-F238E27FC236}">
                <a16:creationId xmlns:a16="http://schemas.microsoft.com/office/drawing/2014/main" id="{4BD3CFC8-9516-E176-FD02-BED728F86730}"/>
              </a:ext>
            </a:extLst>
          </p:cNvPr>
          <p:cNvSpPr txBox="1">
            <a:spLocks noChangeArrowheads="1"/>
          </p:cNvSpPr>
          <p:nvPr/>
        </p:nvSpPr>
        <p:spPr bwMode="auto">
          <a:xfrm>
            <a:off x="6858000" y="2971800"/>
            <a:ext cx="8953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latin typeface="Arial" panose="020B0604020202020204" pitchFamily="34" charset="0"/>
              </a:rPr>
              <a:t>Wastes</a:t>
            </a:r>
          </a:p>
        </p:txBody>
      </p:sp>
      <p:sp>
        <p:nvSpPr>
          <p:cNvPr id="76815" name="Text Box 1039">
            <a:extLst>
              <a:ext uri="{FF2B5EF4-FFF2-40B4-BE49-F238E27FC236}">
                <a16:creationId xmlns:a16="http://schemas.microsoft.com/office/drawing/2014/main" id="{E955D8EB-F62B-6138-1B71-A6418495B0FF}"/>
              </a:ext>
            </a:extLst>
          </p:cNvPr>
          <p:cNvSpPr txBox="1">
            <a:spLocks noChangeArrowheads="1"/>
          </p:cNvSpPr>
          <p:nvPr/>
        </p:nvSpPr>
        <p:spPr bwMode="auto">
          <a:xfrm>
            <a:off x="7924801" y="2590800"/>
            <a:ext cx="87235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latin typeface="Arial" panose="020B0604020202020204" pitchFamily="34" charset="0"/>
              </a:rPr>
              <a:t>Pollution</a:t>
            </a:r>
          </a:p>
          <a:p>
            <a:r>
              <a:rPr lang="en-US" altLang="en-US" sz="1400">
                <a:latin typeface="Arial" panose="020B0604020202020204" pitchFamily="34" charset="0"/>
              </a:rPr>
              <a:t>Control</a:t>
            </a:r>
          </a:p>
        </p:txBody>
      </p:sp>
      <p:sp>
        <p:nvSpPr>
          <p:cNvPr id="76816" name="Rectangle 1040">
            <a:extLst>
              <a:ext uri="{FF2B5EF4-FFF2-40B4-BE49-F238E27FC236}">
                <a16:creationId xmlns:a16="http://schemas.microsoft.com/office/drawing/2014/main" id="{4478D3EA-D774-15B0-B8F6-6A82888BA372}"/>
              </a:ext>
            </a:extLst>
          </p:cNvPr>
          <p:cNvSpPr>
            <a:spLocks noChangeArrowheads="1"/>
          </p:cNvSpPr>
          <p:nvPr/>
        </p:nvSpPr>
        <p:spPr bwMode="auto">
          <a:xfrm>
            <a:off x="5105400" y="4217988"/>
            <a:ext cx="1828800" cy="914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17" name="Line 1041">
            <a:extLst>
              <a:ext uri="{FF2B5EF4-FFF2-40B4-BE49-F238E27FC236}">
                <a16:creationId xmlns:a16="http://schemas.microsoft.com/office/drawing/2014/main" id="{5C401CA6-6FEF-BF4E-5890-8DDAE8DA13EC}"/>
              </a:ext>
            </a:extLst>
          </p:cNvPr>
          <p:cNvSpPr>
            <a:spLocks noChangeShapeType="1"/>
          </p:cNvSpPr>
          <p:nvPr/>
        </p:nvSpPr>
        <p:spPr bwMode="auto">
          <a:xfrm>
            <a:off x="6934200" y="4446588"/>
            <a:ext cx="9144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18" name="Line 1042">
            <a:extLst>
              <a:ext uri="{FF2B5EF4-FFF2-40B4-BE49-F238E27FC236}">
                <a16:creationId xmlns:a16="http://schemas.microsoft.com/office/drawing/2014/main" id="{ED889658-3369-1C42-09F5-F854454B6DC0}"/>
              </a:ext>
            </a:extLst>
          </p:cNvPr>
          <p:cNvSpPr>
            <a:spLocks noChangeShapeType="1"/>
          </p:cNvSpPr>
          <p:nvPr/>
        </p:nvSpPr>
        <p:spPr bwMode="auto">
          <a:xfrm flipV="1">
            <a:off x="7416800" y="4827588"/>
            <a:ext cx="431800" cy="47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19" name="Rectangle 1043">
            <a:extLst>
              <a:ext uri="{FF2B5EF4-FFF2-40B4-BE49-F238E27FC236}">
                <a16:creationId xmlns:a16="http://schemas.microsoft.com/office/drawing/2014/main" id="{2FA9D334-2C2F-5397-7863-CE63E569F30A}"/>
              </a:ext>
            </a:extLst>
          </p:cNvPr>
          <p:cNvSpPr>
            <a:spLocks noChangeArrowheads="1"/>
          </p:cNvSpPr>
          <p:nvPr/>
        </p:nvSpPr>
        <p:spPr bwMode="auto">
          <a:xfrm>
            <a:off x="7848600" y="4598988"/>
            <a:ext cx="914400" cy="4302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20" name="Line 1044">
            <a:extLst>
              <a:ext uri="{FF2B5EF4-FFF2-40B4-BE49-F238E27FC236}">
                <a16:creationId xmlns:a16="http://schemas.microsoft.com/office/drawing/2014/main" id="{74D9AEBF-F17D-950D-769B-7EDF96F050FD}"/>
              </a:ext>
            </a:extLst>
          </p:cNvPr>
          <p:cNvSpPr>
            <a:spLocks noChangeShapeType="1"/>
          </p:cNvSpPr>
          <p:nvPr/>
        </p:nvSpPr>
        <p:spPr bwMode="auto">
          <a:xfrm>
            <a:off x="4191000" y="4675188"/>
            <a:ext cx="9144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21" name="Text Box 1045">
            <a:extLst>
              <a:ext uri="{FF2B5EF4-FFF2-40B4-BE49-F238E27FC236}">
                <a16:creationId xmlns:a16="http://schemas.microsoft.com/office/drawing/2014/main" id="{AF2BCDC5-4B78-9224-2FD9-E11F5B880D96}"/>
              </a:ext>
            </a:extLst>
          </p:cNvPr>
          <p:cNvSpPr txBox="1">
            <a:spLocks noChangeArrowheads="1"/>
          </p:cNvSpPr>
          <p:nvPr/>
        </p:nvSpPr>
        <p:spPr bwMode="auto">
          <a:xfrm>
            <a:off x="5334000" y="4191001"/>
            <a:ext cx="132600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Arial" panose="020B0604020202020204" pitchFamily="34" charset="0"/>
              </a:rPr>
              <a:t>Modified</a:t>
            </a:r>
          </a:p>
          <a:p>
            <a:r>
              <a:rPr lang="en-US" altLang="en-US" sz="2000">
                <a:latin typeface="Arial" panose="020B0604020202020204" pitchFamily="34" charset="0"/>
              </a:rPr>
              <a:t>Chemical </a:t>
            </a:r>
          </a:p>
          <a:p>
            <a:r>
              <a:rPr lang="en-US" altLang="en-US" sz="2000">
                <a:latin typeface="Arial" panose="020B0604020202020204" pitchFamily="34" charset="0"/>
              </a:rPr>
              <a:t>Process</a:t>
            </a:r>
          </a:p>
        </p:txBody>
      </p:sp>
      <p:sp>
        <p:nvSpPr>
          <p:cNvPr id="76822" name="Text Box 1046">
            <a:extLst>
              <a:ext uri="{FF2B5EF4-FFF2-40B4-BE49-F238E27FC236}">
                <a16:creationId xmlns:a16="http://schemas.microsoft.com/office/drawing/2014/main" id="{BEEAD8E6-57D2-91C6-DFC6-D7069A5C7B16}"/>
              </a:ext>
            </a:extLst>
          </p:cNvPr>
          <p:cNvSpPr txBox="1">
            <a:spLocks noChangeArrowheads="1"/>
          </p:cNvSpPr>
          <p:nvPr/>
        </p:nvSpPr>
        <p:spPr bwMode="auto">
          <a:xfrm>
            <a:off x="2971801" y="4114801"/>
            <a:ext cx="159861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latin typeface="Arial" panose="020B0604020202020204" pitchFamily="34" charset="0"/>
              </a:rPr>
              <a:t>Raw Materials,</a:t>
            </a:r>
          </a:p>
          <a:p>
            <a:r>
              <a:rPr lang="en-US" altLang="en-US" sz="1600">
                <a:latin typeface="Arial" panose="020B0604020202020204" pitchFamily="34" charset="0"/>
              </a:rPr>
              <a:t>Energy</a:t>
            </a:r>
          </a:p>
        </p:txBody>
      </p:sp>
      <p:sp>
        <p:nvSpPr>
          <p:cNvPr id="76823" name="Text Box 1047">
            <a:extLst>
              <a:ext uri="{FF2B5EF4-FFF2-40B4-BE49-F238E27FC236}">
                <a16:creationId xmlns:a16="http://schemas.microsoft.com/office/drawing/2014/main" id="{5B14605B-4E6B-2950-9AED-D09C16E3727C}"/>
              </a:ext>
            </a:extLst>
          </p:cNvPr>
          <p:cNvSpPr txBox="1">
            <a:spLocks noChangeArrowheads="1"/>
          </p:cNvSpPr>
          <p:nvPr/>
        </p:nvSpPr>
        <p:spPr bwMode="auto">
          <a:xfrm>
            <a:off x="7162801" y="3913188"/>
            <a:ext cx="99418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latin typeface="Arial" panose="020B0604020202020204" pitchFamily="34" charset="0"/>
              </a:rPr>
              <a:t>Products</a:t>
            </a:r>
          </a:p>
        </p:txBody>
      </p:sp>
      <p:sp>
        <p:nvSpPr>
          <p:cNvPr id="76824" name="Text Box 1048">
            <a:extLst>
              <a:ext uri="{FF2B5EF4-FFF2-40B4-BE49-F238E27FC236}">
                <a16:creationId xmlns:a16="http://schemas.microsoft.com/office/drawing/2014/main" id="{364EF323-7481-6368-DE9C-37179C8AC210}"/>
              </a:ext>
            </a:extLst>
          </p:cNvPr>
          <p:cNvSpPr txBox="1">
            <a:spLocks noChangeArrowheads="1"/>
          </p:cNvSpPr>
          <p:nvPr/>
        </p:nvSpPr>
        <p:spPr bwMode="auto">
          <a:xfrm>
            <a:off x="7543800" y="5105400"/>
            <a:ext cx="8953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latin typeface="Arial" panose="020B0604020202020204" pitchFamily="34" charset="0"/>
              </a:rPr>
              <a:t>Wastes</a:t>
            </a:r>
          </a:p>
        </p:txBody>
      </p:sp>
      <p:sp>
        <p:nvSpPr>
          <p:cNvPr id="76825" name="Text Box 1049">
            <a:extLst>
              <a:ext uri="{FF2B5EF4-FFF2-40B4-BE49-F238E27FC236}">
                <a16:creationId xmlns:a16="http://schemas.microsoft.com/office/drawing/2014/main" id="{CBD1A517-056C-6926-C7AF-587FB23298C8}"/>
              </a:ext>
            </a:extLst>
          </p:cNvPr>
          <p:cNvSpPr txBox="1">
            <a:spLocks noChangeArrowheads="1"/>
          </p:cNvSpPr>
          <p:nvPr/>
        </p:nvSpPr>
        <p:spPr bwMode="auto">
          <a:xfrm>
            <a:off x="8001000" y="4646613"/>
            <a:ext cx="67358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00">
                <a:latin typeface="Arial" panose="020B0604020202020204" pitchFamily="34" charset="0"/>
              </a:rPr>
              <a:t>Pollution</a:t>
            </a:r>
          </a:p>
          <a:p>
            <a:r>
              <a:rPr lang="en-US" altLang="en-US" sz="1000">
                <a:latin typeface="Arial" panose="020B0604020202020204" pitchFamily="34" charset="0"/>
              </a:rPr>
              <a:t>Control</a:t>
            </a:r>
          </a:p>
        </p:txBody>
      </p:sp>
      <p:sp>
        <p:nvSpPr>
          <p:cNvPr id="76826" name="Line 1050">
            <a:extLst>
              <a:ext uri="{FF2B5EF4-FFF2-40B4-BE49-F238E27FC236}">
                <a16:creationId xmlns:a16="http://schemas.microsoft.com/office/drawing/2014/main" id="{6E25BD80-DC90-C840-4139-7902074961A3}"/>
              </a:ext>
            </a:extLst>
          </p:cNvPr>
          <p:cNvSpPr>
            <a:spLocks noChangeShapeType="1"/>
          </p:cNvSpPr>
          <p:nvPr/>
        </p:nvSpPr>
        <p:spPr bwMode="auto">
          <a:xfrm>
            <a:off x="6934201" y="4843464"/>
            <a:ext cx="473075" cy="793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27" name="Line 1051">
            <a:extLst>
              <a:ext uri="{FF2B5EF4-FFF2-40B4-BE49-F238E27FC236}">
                <a16:creationId xmlns:a16="http://schemas.microsoft.com/office/drawing/2014/main" id="{CC6F2737-3E62-963E-C58A-4F1B8B78D879}"/>
              </a:ext>
            </a:extLst>
          </p:cNvPr>
          <p:cNvSpPr>
            <a:spLocks noChangeShapeType="1"/>
          </p:cNvSpPr>
          <p:nvPr/>
        </p:nvSpPr>
        <p:spPr bwMode="auto">
          <a:xfrm>
            <a:off x="7404100" y="4849813"/>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28" name="Line 1052">
            <a:extLst>
              <a:ext uri="{FF2B5EF4-FFF2-40B4-BE49-F238E27FC236}">
                <a16:creationId xmlns:a16="http://schemas.microsoft.com/office/drawing/2014/main" id="{88BF1F29-90DB-20D1-4090-BFB10D2448E2}"/>
              </a:ext>
            </a:extLst>
          </p:cNvPr>
          <p:cNvSpPr>
            <a:spLocks noChangeShapeType="1"/>
          </p:cNvSpPr>
          <p:nvPr/>
        </p:nvSpPr>
        <p:spPr bwMode="auto">
          <a:xfrm flipH="1">
            <a:off x="6034088" y="5383213"/>
            <a:ext cx="1371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29" name="Line 1053">
            <a:extLst>
              <a:ext uri="{FF2B5EF4-FFF2-40B4-BE49-F238E27FC236}">
                <a16:creationId xmlns:a16="http://schemas.microsoft.com/office/drawing/2014/main" id="{09911CDB-BA53-E08D-B2A4-DD4ECDEB2E44}"/>
              </a:ext>
            </a:extLst>
          </p:cNvPr>
          <p:cNvSpPr>
            <a:spLocks noChangeShapeType="1"/>
          </p:cNvSpPr>
          <p:nvPr/>
        </p:nvSpPr>
        <p:spPr bwMode="auto">
          <a:xfrm flipV="1">
            <a:off x="6019800" y="5154613"/>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30" name="Text Box 1054">
            <a:extLst>
              <a:ext uri="{FF2B5EF4-FFF2-40B4-BE49-F238E27FC236}">
                <a16:creationId xmlns:a16="http://schemas.microsoft.com/office/drawing/2014/main" id="{8E90C270-E668-463D-BFCD-19ECC68DA8C6}"/>
              </a:ext>
            </a:extLst>
          </p:cNvPr>
          <p:cNvSpPr txBox="1">
            <a:spLocks noChangeArrowheads="1"/>
          </p:cNvSpPr>
          <p:nvPr/>
        </p:nvSpPr>
        <p:spPr bwMode="auto">
          <a:xfrm>
            <a:off x="5867401" y="5410200"/>
            <a:ext cx="9124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latin typeface="Arial" panose="020B0604020202020204" pitchFamily="34" charset="0"/>
              </a:rPr>
              <a:t>Recycle</a:t>
            </a:r>
          </a:p>
        </p:txBody>
      </p:sp>
      <p:sp>
        <p:nvSpPr>
          <p:cNvPr id="76831" name="Text Box 1055">
            <a:extLst>
              <a:ext uri="{FF2B5EF4-FFF2-40B4-BE49-F238E27FC236}">
                <a16:creationId xmlns:a16="http://schemas.microsoft.com/office/drawing/2014/main" id="{BCC8FCC6-862E-49CC-652C-C52E2721DEF7}"/>
              </a:ext>
            </a:extLst>
          </p:cNvPr>
          <p:cNvSpPr txBox="1">
            <a:spLocks noChangeArrowheads="1"/>
          </p:cNvSpPr>
          <p:nvPr/>
        </p:nvSpPr>
        <p:spPr bwMode="auto">
          <a:xfrm>
            <a:off x="4724400" y="1600201"/>
            <a:ext cx="2590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i="1">
                <a:latin typeface="Arial" panose="020B0604020202020204" pitchFamily="34" charset="0"/>
              </a:rPr>
              <a:t>Traditional Process</a:t>
            </a:r>
          </a:p>
        </p:txBody>
      </p:sp>
      <p:sp>
        <p:nvSpPr>
          <p:cNvPr id="76832" name="Text Box 1056">
            <a:extLst>
              <a:ext uri="{FF2B5EF4-FFF2-40B4-BE49-F238E27FC236}">
                <a16:creationId xmlns:a16="http://schemas.microsoft.com/office/drawing/2014/main" id="{93C09378-D8BA-8373-9461-F68D54961727}"/>
              </a:ext>
            </a:extLst>
          </p:cNvPr>
          <p:cNvSpPr txBox="1">
            <a:spLocks noChangeArrowheads="1"/>
          </p:cNvSpPr>
          <p:nvPr/>
        </p:nvSpPr>
        <p:spPr bwMode="auto">
          <a:xfrm>
            <a:off x="4800600" y="3657601"/>
            <a:ext cx="2438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i="1">
                <a:latin typeface="Arial" panose="020B0604020202020204" pitchFamily="34" charset="0"/>
              </a:rPr>
              <a:t>Greener Process</a:t>
            </a:r>
          </a:p>
        </p:txBody>
      </p:sp>
      <p:sp>
        <p:nvSpPr>
          <p:cNvPr id="76833" name="Text Box 1057">
            <a:extLst>
              <a:ext uri="{FF2B5EF4-FFF2-40B4-BE49-F238E27FC236}">
                <a16:creationId xmlns:a16="http://schemas.microsoft.com/office/drawing/2014/main" id="{6F532C00-2A07-66B3-1746-31C0B17AFF7E}"/>
              </a:ext>
            </a:extLst>
          </p:cNvPr>
          <p:cNvSpPr txBox="1">
            <a:spLocks noChangeArrowheads="1"/>
          </p:cNvSpPr>
          <p:nvPr/>
        </p:nvSpPr>
        <p:spPr bwMode="auto">
          <a:xfrm>
            <a:off x="8229600" y="3810001"/>
            <a:ext cx="2438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i="1">
                <a:latin typeface="Arial" panose="020B0604020202020204" pitchFamily="34" charset="0"/>
              </a:rPr>
              <a:t>Higher income,</a:t>
            </a:r>
          </a:p>
          <a:p>
            <a:r>
              <a:rPr lang="en-US" altLang="en-US" sz="1600" i="1">
                <a:latin typeface="Arial" panose="020B0604020202020204" pitchFamily="34" charset="0"/>
              </a:rPr>
              <a:t>Higher operating costs</a:t>
            </a:r>
          </a:p>
        </p:txBody>
      </p:sp>
      <p:sp>
        <p:nvSpPr>
          <p:cNvPr id="76834" name="Rectangle 1058">
            <a:extLst>
              <a:ext uri="{FF2B5EF4-FFF2-40B4-BE49-F238E27FC236}">
                <a16:creationId xmlns:a16="http://schemas.microsoft.com/office/drawing/2014/main" id="{4914C743-355B-1E1B-24D9-3FB77A84BFE5}"/>
              </a:ext>
            </a:extLst>
          </p:cNvPr>
          <p:cNvSpPr>
            <a:spLocks noChangeArrowheads="1"/>
          </p:cNvSpPr>
          <p:nvPr/>
        </p:nvSpPr>
        <p:spPr bwMode="auto">
          <a:xfrm>
            <a:off x="8763001" y="4724400"/>
            <a:ext cx="162095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i="1">
                <a:latin typeface="Arial" panose="020B0604020202020204" pitchFamily="34" charset="0"/>
              </a:rPr>
              <a:t>Lower PC costs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5">
            <a:extLst>
              <a:ext uri="{FF2B5EF4-FFF2-40B4-BE49-F238E27FC236}">
                <a16:creationId xmlns:a16="http://schemas.microsoft.com/office/drawing/2014/main" id="{BB22AE77-EF8D-A128-36CE-CE8ED2269A8E}"/>
              </a:ext>
            </a:extLst>
          </p:cNvPr>
          <p:cNvSpPr>
            <a:spLocks noGrp="1"/>
          </p:cNvSpPr>
          <p:nvPr>
            <p:ph type="sldNum" sz="quarter" idx="12"/>
          </p:nvPr>
        </p:nvSpPr>
        <p:spPr/>
        <p:txBody>
          <a:bodyPr/>
          <a:lstStyle/>
          <a:p>
            <a:fld id="{57F3B5AA-AE96-4941-A8FA-FED71B21BA84}" type="slidenum">
              <a:rPr lang="en-US" altLang="en-US"/>
              <a:pPr/>
              <a:t>6</a:t>
            </a:fld>
            <a:endParaRPr lang="en-US" altLang="en-US"/>
          </a:p>
        </p:txBody>
      </p:sp>
      <p:sp>
        <p:nvSpPr>
          <p:cNvPr id="78850" name="Rectangle 1026">
            <a:extLst>
              <a:ext uri="{FF2B5EF4-FFF2-40B4-BE49-F238E27FC236}">
                <a16:creationId xmlns:a16="http://schemas.microsoft.com/office/drawing/2014/main" id="{90CDD285-E7E3-136F-F6A6-230754B5F553}"/>
              </a:ext>
            </a:extLst>
          </p:cNvPr>
          <p:cNvSpPr>
            <a:spLocks noGrp="1" noChangeArrowheads="1"/>
          </p:cNvSpPr>
          <p:nvPr>
            <p:ph type="title"/>
          </p:nvPr>
        </p:nvSpPr>
        <p:spPr>
          <a:xfrm>
            <a:off x="2133600" y="304800"/>
            <a:ext cx="7772400" cy="762000"/>
          </a:xfrm>
        </p:spPr>
        <p:txBody>
          <a:bodyPr/>
          <a:lstStyle/>
          <a:p>
            <a:r>
              <a:rPr lang="en-US" altLang="en-US"/>
              <a:t>Examples of Green Engineering</a:t>
            </a:r>
          </a:p>
        </p:txBody>
      </p:sp>
      <p:sp>
        <p:nvSpPr>
          <p:cNvPr id="78880" name="Rectangle 1056">
            <a:extLst>
              <a:ext uri="{FF2B5EF4-FFF2-40B4-BE49-F238E27FC236}">
                <a16:creationId xmlns:a16="http://schemas.microsoft.com/office/drawing/2014/main" id="{7FF78BA3-0731-F7AD-28BD-9CFB7149255E}"/>
              </a:ext>
            </a:extLst>
          </p:cNvPr>
          <p:cNvSpPr>
            <a:spLocks noGrp="1" noChangeArrowheads="1"/>
          </p:cNvSpPr>
          <p:nvPr>
            <p:ph type="body" idx="1"/>
          </p:nvPr>
        </p:nvSpPr>
        <p:spPr>
          <a:xfrm>
            <a:off x="2819400" y="1600200"/>
            <a:ext cx="7620000" cy="4267200"/>
          </a:xfrm>
          <a:noFill/>
          <a:ln/>
        </p:spPr>
        <p:txBody>
          <a:bodyPr>
            <a:normAutofit fontScale="92500" lnSpcReduction="10000"/>
          </a:bodyPr>
          <a:lstStyle/>
          <a:p>
            <a:pPr>
              <a:lnSpc>
                <a:spcPct val="90000"/>
              </a:lnSpc>
            </a:pPr>
            <a:endParaRPr lang="en-US" altLang="en-US" sz="700"/>
          </a:p>
          <a:p>
            <a:pPr>
              <a:lnSpc>
                <a:spcPct val="90000"/>
              </a:lnSpc>
            </a:pPr>
            <a:r>
              <a:rPr lang="en-US" altLang="en-US" sz="2000"/>
              <a:t>Chemical reactions using environmentally-benign solvents</a:t>
            </a:r>
          </a:p>
          <a:p>
            <a:pPr>
              <a:lnSpc>
                <a:spcPct val="90000"/>
              </a:lnSpc>
            </a:pPr>
            <a:r>
              <a:rPr lang="en-US" altLang="en-US" sz="2000"/>
              <a:t>Improved catalysts </a:t>
            </a:r>
          </a:p>
          <a:p>
            <a:pPr lvl="1">
              <a:lnSpc>
                <a:spcPct val="90000"/>
              </a:lnSpc>
            </a:pPr>
            <a:r>
              <a:rPr lang="en-US" altLang="en-US" sz="1800"/>
              <a:t>that increase selectivity and reduce wastes</a:t>
            </a:r>
          </a:p>
          <a:p>
            <a:pPr lvl="1">
              <a:lnSpc>
                <a:spcPct val="90000"/>
              </a:lnSpc>
            </a:pPr>
            <a:r>
              <a:rPr lang="en-US" altLang="en-US" sz="1800"/>
              <a:t>that improve product quality and reduce environmental impacts</a:t>
            </a:r>
          </a:p>
          <a:p>
            <a:pPr lvl="1">
              <a:lnSpc>
                <a:spcPct val="90000"/>
              </a:lnSpc>
            </a:pPr>
            <a:r>
              <a:rPr lang="en-US" altLang="en-US" sz="1800"/>
              <a:t>that process wastes into valuable products</a:t>
            </a:r>
          </a:p>
          <a:p>
            <a:pPr>
              <a:lnSpc>
                <a:spcPct val="90000"/>
              </a:lnSpc>
            </a:pPr>
            <a:r>
              <a:rPr lang="en-US" altLang="en-US" sz="2000"/>
              <a:t>Separations using supercritical CO</a:t>
            </a:r>
            <a:r>
              <a:rPr lang="en-US" altLang="en-US" sz="2000" baseline="-25000"/>
              <a:t>2</a:t>
            </a:r>
            <a:r>
              <a:rPr lang="en-US" altLang="en-US" sz="2000"/>
              <a:t> rather than R-Cl solvents</a:t>
            </a:r>
          </a:p>
          <a:p>
            <a:pPr>
              <a:lnSpc>
                <a:spcPct val="90000"/>
              </a:lnSpc>
            </a:pPr>
            <a:r>
              <a:rPr lang="en-US" altLang="en-US" sz="2000"/>
              <a:t>Separative reactors that boost yield and selectivity</a:t>
            </a:r>
          </a:p>
          <a:p>
            <a:pPr>
              <a:lnSpc>
                <a:spcPct val="90000"/>
              </a:lnSpc>
            </a:pPr>
            <a:r>
              <a:rPr lang="en-US" altLang="en-US" sz="2000"/>
              <a:t>Fuel cells in transportation and electricity generation</a:t>
            </a:r>
          </a:p>
          <a:p>
            <a:pPr>
              <a:lnSpc>
                <a:spcPct val="90000"/>
              </a:lnSpc>
            </a:pPr>
            <a:r>
              <a:rPr lang="en-US" altLang="en-US" sz="2000"/>
              <a:t>CO</a:t>
            </a:r>
            <a:r>
              <a:rPr lang="en-US" altLang="en-US" sz="2000" baseline="-25000"/>
              <a:t>2</a:t>
            </a:r>
            <a:r>
              <a:rPr lang="en-US" altLang="en-US" sz="2000"/>
              <a:t> sequestration</a:t>
            </a:r>
          </a:p>
          <a:p>
            <a:pPr>
              <a:lnSpc>
                <a:spcPct val="90000"/>
              </a:lnSpc>
            </a:pPr>
            <a:r>
              <a:rPr lang="en-US" altLang="en-US" sz="2000"/>
              <a:t>New designs that integrate mass and energy more efficiently</a:t>
            </a:r>
          </a:p>
          <a:p>
            <a:pPr>
              <a:lnSpc>
                <a:spcPct val="90000"/>
              </a:lnSpc>
            </a:pPr>
            <a:r>
              <a:rPr lang="en-US" altLang="en-US" sz="2000"/>
              <a:t>Process modifications that reduce emissions</a:t>
            </a:r>
          </a:p>
          <a:p>
            <a:pPr>
              <a:lnSpc>
                <a:spcPct val="90000"/>
              </a:lnSpc>
            </a:pPr>
            <a:r>
              <a:rPr lang="en-US" altLang="en-US" sz="2000"/>
              <a:t>Environmentally-conscious design methods and software tools.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5">
            <a:extLst>
              <a:ext uri="{FF2B5EF4-FFF2-40B4-BE49-F238E27FC236}">
                <a16:creationId xmlns:a16="http://schemas.microsoft.com/office/drawing/2014/main" id="{6594E65F-93AF-97FE-A2DD-80F10F009E28}"/>
              </a:ext>
            </a:extLst>
          </p:cNvPr>
          <p:cNvSpPr>
            <a:spLocks noGrp="1"/>
          </p:cNvSpPr>
          <p:nvPr>
            <p:ph type="sldNum" sz="quarter" idx="12"/>
          </p:nvPr>
        </p:nvSpPr>
        <p:spPr/>
        <p:txBody>
          <a:bodyPr/>
          <a:lstStyle/>
          <a:p>
            <a:fld id="{5771DD86-F712-493D-A810-4406D05D2043}" type="slidenum">
              <a:rPr lang="en-US" altLang="en-US"/>
              <a:pPr/>
              <a:t>7</a:t>
            </a:fld>
            <a:endParaRPr lang="en-US" altLang="en-US"/>
          </a:p>
        </p:txBody>
      </p:sp>
      <p:sp>
        <p:nvSpPr>
          <p:cNvPr id="87042" name="Rectangle 1026">
            <a:extLst>
              <a:ext uri="{FF2B5EF4-FFF2-40B4-BE49-F238E27FC236}">
                <a16:creationId xmlns:a16="http://schemas.microsoft.com/office/drawing/2014/main" id="{B404DA84-FD66-9BA6-9236-7F3A44C086E8}"/>
              </a:ext>
            </a:extLst>
          </p:cNvPr>
          <p:cNvSpPr>
            <a:spLocks noGrp="1" noChangeArrowheads="1"/>
          </p:cNvSpPr>
          <p:nvPr>
            <p:ph type="title"/>
          </p:nvPr>
        </p:nvSpPr>
        <p:spPr>
          <a:xfrm>
            <a:off x="2057400" y="533400"/>
            <a:ext cx="7772400" cy="457200"/>
          </a:xfrm>
        </p:spPr>
        <p:txBody>
          <a:bodyPr>
            <a:normAutofit fontScale="90000"/>
          </a:bodyPr>
          <a:lstStyle/>
          <a:p>
            <a:r>
              <a:rPr lang="en-US" altLang="en-US"/>
              <a:t>Environmentally-Conscious Design</a:t>
            </a:r>
          </a:p>
        </p:txBody>
      </p:sp>
      <p:sp>
        <p:nvSpPr>
          <p:cNvPr id="87043" name="Rectangle 1027">
            <a:extLst>
              <a:ext uri="{FF2B5EF4-FFF2-40B4-BE49-F238E27FC236}">
                <a16:creationId xmlns:a16="http://schemas.microsoft.com/office/drawing/2014/main" id="{BD6B54A8-491B-A2D3-BDD6-DFF1C197550D}"/>
              </a:ext>
            </a:extLst>
          </p:cNvPr>
          <p:cNvSpPr>
            <a:spLocks noGrp="1" noChangeArrowheads="1"/>
          </p:cNvSpPr>
          <p:nvPr>
            <p:ph type="body" idx="1"/>
          </p:nvPr>
        </p:nvSpPr>
        <p:spPr>
          <a:xfrm>
            <a:off x="2895600" y="1447800"/>
            <a:ext cx="7772400" cy="4495800"/>
          </a:xfrm>
          <a:noFill/>
          <a:ln/>
        </p:spPr>
        <p:txBody>
          <a:bodyPr/>
          <a:lstStyle/>
          <a:p>
            <a:pPr>
              <a:lnSpc>
                <a:spcPct val="90000"/>
              </a:lnSpc>
            </a:pPr>
            <a:endParaRPr lang="en-US" altLang="en-US" sz="700"/>
          </a:p>
          <a:p>
            <a:pPr>
              <a:lnSpc>
                <a:spcPct val="90000"/>
              </a:lnSpc>
            </a:pPr>
            <a:r>
              <a:rPr lang="en-US" altLang="en-US" sz="2000"/>
              <a:t>Methods and tools to evaluate environmental consequences of chemical processes and products are needed.</a:t>
            </a:r>
          </a:p>
          <a:p>
            <a:pPr lvl="1">
              <a:lnSpc>
                <a:spcPct val="90000"/>
              </a:lnSpc>
            </a:pPr>
            <a:r>
              <a:rPr lang="en-US" altLang="en-US" sz="1800"/>
              <a:t>quantify multiple environmental impacts,</a:t>
            </a:r>
          </a:p>
          <a:p>
            <a:pPr lvl="1">
              <a:lnSpc>
                <a:spcPct val="90000"/>
              </a:lnSpc>
            </a:pPr>
            <a:r>
              <a:rPr lang="en-US" altLang="en-US" sz="1800"/>
              <a:t>guide process and product design activities</a:t>
            </a:r>
          </a:p>
          <a:p>
            <a:pPr lvl="1">
              <a:lnSpc>
                <a:spcPct val="90000"/>
              </a:lnSpc>
            </a:pPr>
            <a:r>
              <a:rPr lang="en-US" altLang="en-US" sz="1800"/>
              <a:t>improve environmental performance of chemical processes and products</a:t>
            </a:r>
          </a:p>
          <a:p>
            <a:pPr lvl="1">
              <a:lnSpc>
                <a:spcPct val="90000"/>
              </a:lnSpc>
            </a:pPr>
            <a:endParaRPr lang="en-US" altLang="en-US" sz="1800"/>
          </a:p>
          <a:p>
            <a:pPr>
              <a:lnSpc>
                <a:spcPct val="90000"/>
              </a:lnSpc>
            </a:pPr>
            <a:r>
              <a:rPr lang="en-US" altLang="en-US" sz="2000"/>
              <a:t>Environmental impacts</a:t>
            </a:r>
          </a:p>
          <a:p>
            <a:pPr lvl="1">
              <a:lnSpc>
                <a:spcPct val="90000"/>
              </a:lnSpc>
            </a:pPr>
            <a:r>
              <a:rPr lang="en-US" altLang="en-US" sz="1800"/>
              <a:t>energy consumption		- raw materials consumption</a:t>
            </a:r>
          </a:p>
          <a:p>
            <a:pPr lvl="1">
              <a:lnSpc>
                <a:spcPct val="90000"/>
              </a:lnSpc>
            </a:pPr>
            <a:r>
              <a:rPr lang="en-US" altLang="en-US" sz="1800"/>
              <a:t>impacts to air, water 		- solid wastes</a:t>
            </a:r>
          </a:p>
          <a:p>
            <a:pPr lvl="1">
              <a:lnSpc>
                <a:spcPct val="90000"/>
              </a:lnSpc>
            </a:pPr>
            <a:r>
              <a:rPr lang="en-US" altLang="en-US" sz="1800"/>
              <a:t>human health impacts		- toxic effects to ecosystems</a:t>
            </a:r>
          </a:p>
          <a:p>
            <a:pPr lvl="1">
              <a:lnSpc>
                <a:spcPct val="90000"/>
              </a:lnSpc>
            </a:pPr>
            <a:endParaRPr lang="en-US" altLang="en-US" sz="1800"/>
          </a:p>
          <a:p>
            <a:pPr>
              <a:lnSpc>
                <a:spcPct val="90000"/>
              </a:lnSpc>
            </a:pPr>
            <a:r>
              <a:rPr lang="en-US" altLang="en-US" sz="2000"/>
              <a:t>Economic Performance</a:t>
            </a:r>
          </a:p>
          <a:p>
            <a:pPr lvl="1">
              <a:lnSpc>
                <a:spcPct val="90000"/>
              </a:lnSpc>
            </a:pPr>
            <a:r>
              <a:rPr lang="en-US" altLang="en-US" sz="1800"/>
              <a:t>costs, profitability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5">
            <a:extLst>
              <a:ext uri="{FF2B5EF4-FFF2-40B4-BE49-F238E27FC236}">
                <a16:creationId xmlns:a16="http://schemas.microsoft.com/office/drawing/2014/main" id="{44825E4B-D3DB-D3CF-5EED-EFFC7FFD4A22}"/>
              </a:ext>
            </a:extLst>
          </p:cNvPr>
          <p:cNvSpPr>
            <a:spLocks noGrp="1"/>
          </p:cNvSpPr>
          <p:nvPr>
            <p:ph type="sldNum" sz="quarter" idx="12"/>
          </p:nvPr>
        </p:nvSpPr>
        <p:spPr/>
        <p:txBody>
          <a:bodyPr/>
          <a:lstStyle/>
          <a:p>
            <a:fld id="{842573EA-7C5A-4180-A0CC-1B6538A6073C}" type="slidenum">
              <a:rPr lang="en-US" altLang="en-US"/>
              <a:pPr/>
              <a:t>8</a:t>
            </a:fld>
            <a:endParaRPr lang="en-US" altLang="en-US"/>
          </a:p>
        </p:txBody>
      </p:sp>
      <p:grpSp>
        <p:nvGrpSpPr>
          <p:cNvPr id="82965" name="Group 21">
            <a:extLst>
              <a:ext uri="{FF2B5EF4-FFF2-40B4-BE49-F238E27FC236}">
                <a16:creationId xmlns:a16="http://schemas.microsoft.com/office/drawing/2014/main" id="{8CB11F86-9040-407B-015A-6AB498B8966D}"/>
              </a:ext>
            </a:extLst>
          </p:cNvPr>
          <p:cNvGrpSpPr>
            <a:grpSpLocks/>
          </p:cNvGrpSpPr>
          <p:nvPr/>
        </p:nvGrpSpPr>
        <p:grpSpPr bwMode="auto">
          <a:xfrm>
            <a:off x="2819401" y="1600200"/>
            <a:ext cx="7656513" cy="4432300"/>
            <a:chOff x="240" y="778"/>
            <a:chExt cx="5168" cy="3037"/>
          </a:xfrm>
        </p:grpSpPr>
        <p:sp>
          <p:nvSpPr>
            <p:cNvPr id="82947" name="Oval 3">
              <a:extLst>
                <a:ext uri="{FF2B5EF4-FFF2-40B4-BE49-F238E27FC236}">
                  <a16:creationId xmlns:a16="http://schemas.microsoft.com/office/drawing/2014/main" id="{A179CCCB-F971-63A7-84F3-A8274073546E}"/>
                </a:ext>
              </a:extLst>
            </p:cNvPr>
            <p:cNvSpPr>
              <a:spLocks noChangeArrowheads="1"/>
            </p:cNvSpPr>
            <p:nvPr/>
          </p:nvSpPr>
          <p:spPr bwMode="auto">
            <a:xfrm>
              <a:off x="2129" y="1994"/>
              <a:ext cx="1200" cy="528"/>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48" name="Text Box 4">
              <a:extLst>
                <a:ext uri="{FF2B5EF4-FFF2-40B4-BE49-F238E27FC236}">
                  <a16:creationId xmlns:a16="http://schemas.microsoft.com/office/drawing/2014/main" id="{2B010F3B-EA6E-5B46-226A-4CB81FEFFA21}"/>
                </a:ext>
              </a:extLst>
            </p:cNvPr>
            <p:cNvSpPr txBox="1">
              <a:spLocks noChangeArrowheads="1"/>
            </p:cNvSpPr>
            <p:nvPr/>
          </p:nvSpPr>
          <p:spPr bwMode="auto">
            <a:xfrm>
              <a:off x="2448" y="2136"/>
              <a:ext cx="549" cy="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Arial" panose="020B0604020202020204" pitchFamily="34" charset="0"/>
                </a:rPr>
                <a:t>E-CD</a:t>
              </a:r>
            </a:p>
          </p:txBody>
        </p:sp>
        <p:sp>
          <p:nvSpPr>
            <p:cNvPr id="82949" name="Text Box 5">
              <a:extLst>
                <a:ext uri="{FF2B5EF4-FFF2-40B4-BE49-F238E27FC236}">
                  <a16:creationId xmlns:a16="http://schemas.microsoft.com/office/drawing/2014/main" id="{9C878931-BE20-275F-6B01-A45777A95400}"/>
                </a:ext>
              </a:extLst>
            </p:cNvPr>
            <p:cNvSpPr txBox="1">
              <a:spLocks noChangeArrowheads="1"/>
            </p:cNvSpPr>
            <p:nvPr/>
          </p:nvSpPr>
          <p:spPr bwMode="auto">
            <a:xfrm>
              <a:off x="240" y="1642"/>
              <a:ext cx="1976" cy="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i="1" u="sng">
                  <a:latin typeface="Arial" panose="020B0604020202020204" pitchFamily="34" charset="0"/>
                </a:rPr>
                <a:t>Environmental Fate Properties</a:t>
              </a:r>
            </a:p>
            <a:p>
              <a:r>
                <a:rPr lang="en-US" altLang="en-US" sz="1600">
                  <a:latin typeface="Arial" panose="020B0604020202020204" pitchFamily="34" charset="0"/>
                  <a:ea typeface="Arial Unicode MS" panose="020B0604020202020204" pitchFamily="34" charset="-128"/>
                  <a:cs typeface="Arial Unicode MS" panose="020B0604020202020204" pitchFamily="34" charset="-128"/>
                </a:rPr>
                <a:t>   • databases</a:t>
              </a:r>
            </a:p>
            <a:p>
              <a:r>
                <a:rPr lang="en-US" altLang="en-US" sz="1600">
                  <a:latin typeface="Arial" panose="020B0604020202020204" pitchFamily="34" charset="0"/>
                  <a:ea typeface="Arial Unicode MS" panose="020B0604020202020204" pitchFamily="34" charset="-128"/>
                  <a:cs typeface="Arial Unicode MS" panose="020B0604020202020204" pitchFamily="34" charset="-128"/>
                </a:rPr>
                <a:t>   • estimation</a:t>
              </a:r>
            </a:p>
          </p:txBody>
        </p:sp>
        <p:sp>
          <p:nvSpPr>
            <p:cNvPr id="82950" name="Text Box 6">
              <a:extLst>
                <a:ext uri="{FF2B5EF4-FFF2-40B4-BE49-F238E27FC236}">
                  <a16:creationId xmlns:a16="http://schemas.microsoft.com/office/drawing/2014/main" id="{8F0A2D41-B0BB-A50E-5C0D-93E78E845CEC}"/>
                </a:ext>
              </a:extLst>
            </p:cNvPr>
            <p:cNvSpPr txBox="1">
              <a:spLocks noChangeArrowheads="1"/>
            </p:cNvSpPr>
            <p:nvPr/>
          </p:nvSpPr>
          <p:spPr bwMode="auto">
            <a:xfrm>
              <a:off x="960" y="778"/>
              <a:ext cx="1891" cy="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i="1" u="sng">
                  <a:latin typeface="Arial" panose="020B0604020202020204" pitchFamily="34" charset="0"/>
                </a:rPr>
                <a:t>Chemical Process Properties</a:t>
              </a:r>
            </a:p>
            <a:p>
              <a:r>
                <a:rPr lang="en-US" altLang="en-US" sz="1600">
                  <a:latin typeface="Arial" panose="020B0604020202020204" pitchFamily="34" charset="0"/>
                  <a:ea typeface="Arial Unicode MS" panose="020B0604020202020204" pitchFamily="34" charset="-128"/>
                  <a:cs typeface="Arial Unicode MS" panose="020B0604020202020204" pitchFamily="34" charset="-128"/>
                </a:rPr>
                <a:t>   • thermodynamics</a:t>
              </a:r>
            </a:p>
            <a:p>
              <a:r>
                <a:rPr lang="en-US" altLang="en-US" sz="1600">
                  <a:latin typeface="Arial" panose="020B0604020202020204" pitchFamily="34" charset="0"/>
                  <a:ea typeface="Arial Unicode MS" panose="020B0604020202020204" pitchFamily="34" charset="-128"/>
                  <a:cs typeface="Arial Unicode MS" panose="020B0604020202020204" pitchFamily="34" charset="-128"/>
                </a:rPr>
                <a:t>   • reactions</a:t>
              </a:r>
            </a:p>
            <a:p>
              <a:r>
                <a:rPr lang="en-US" altLang="en-US" sz="1600">
                  <a:latin typeface="Arial" panose="020B0604020202020204" pitchFamily="34" charset="0"/>
                  <a:ea typeface="Arial Unicode MS" panose="020B0604020202020204" pitchFamily="34" charset="-128"/>
                  <a:cs typeface="Arial Unicode MS" panose="020B0604020202020204" pitchFamily="34" charset="-128"/>
                </a:rPr>
                <a:t>   • transport</a:t>
              </a:r>
            </a:p>
          </p:txBody>
        </p:sp>
        <p:sp>
          <p:nvSpPr>
            <p:cNvPr id="82951" name="Text Box 7">
              <a:extLst>
                <a:ext uri="{FF2B5EF4-FFF2-40B4-BE49-F238E27FC236}">
                  <a16:creationId xmlns:a16="http://schemas.microsoft.com/office/drawing/2014/main" id="{BEDEF317-B463-E01A-781D-E515FE6B3845}"/>
                </a:ext>
              </a:extLst>
            </p:cNvPr>
            <p:cNvSpPr txBox="1">
              <a:spLocks noChangeArrowheads="1"/>
            </p:cNvSpPr>
            <p:nvPr/>
          </p:nvSpPr>
          <p:spPr bwMode="auto">
            <a:xfrm>
              <a:off x="3072" y="778"/>
              <a:ext cx="2125" cy="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i="1" u="sng">
                  <a:latin typeface="Arial" panose="020B0604020202020204" pitchFamily="34" charset="0"/>
                </a:rPr>
                <a:t>Chemical Process Models</a:t>
              </a:r>
            </a:p>
            <a:p>
              <a:r>
                <a:rPr lang="en-US" altLang="en-US" sz="1600">
                  <a:latin typeface="Arial" panose="020B0604020202020204" pitchFamily="34" charset="0"/>
                  <a:ea typeface="Arial Unicode MS" panose="020B0604020202020204" pitchFamily="34" charset="-128"/>
                  <a:cs typeface="Arial Unicode MS" panose="020B0604020202020204" pitchFamily="34" charset="-128"/>
                </a:rPr>
                <a:t>   • simulation</a:t>
              </a:r>
            </a:p>
            <a:p>
              <a:r>
                <a:rPr lang="en-US" altLang="en-US" sz="1600">
                  <a:latin typeface="Arial" panose="020B0604020202020204" pitchFamily="34" charset="0"/>
                  <a:ea typeface="Arial Unicode MS" panose="020B0604020202020204" pitchFamily="34" charset="-128"/>
                  <a:cs typeface="Arial Unicode MS" panose="020B0604020202020204" pitchFamily="34" charset="-128"/>
                </a:rPr>
                <a:t>   • waste generation and release</a:t>
              </a:r>
            </a:p>
          </p:txBody>
        </p:sp>
        <p:sp>
          <p:nvSpPr>
            <p:cNvPr id="82952" name="Text Box 8">
              <a:extLst>
                <a:ext uri="{FF2B5EF4-FFF2-40B4-BE49-F238E27FC236}">
                  <a16:creationId xmlns:a16="http://schemas.microsoft.com/office/drawing/2014/main" id="{0C79364C-BA09-C458-C28A-A844132859B8}"/>
                </a:ext>
              </a:extLst>
            </p:cNvPr>
            <p:cNvSpPr txBox="1">
              <a:spLocks noChangeArrowheads="1"/>
            </p:cNvSpPr>
            <p:nvPr/>
          </p:nvSpPr>
          <p:spPr bwMode="auto">
            <a:xfrm>
              <a:off x="3409" y="1642"/>
              <a:ext cx="1792" cy="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i="1" u="sng">
                  <a:latin typeface="Arial" panose="020B0604020202020204" pitchFamily="34" charset="0"/>
                </a:rPr>
                <a:t>Environmental Fate Models</a:t>
              </a:r>
            </a:p>
            <a:p>
              <a:r>
                <a:rPr lang="en-US" altLang="en-US" sz="1600">
                  <a:latin typeface="Arial" panose="020B0604020202020204" pitchFamily="34" charset="0"/>
                </a:rPr>
                <a:t>   </a:t>
              </a:r>
              <a:r>
                <a:rPr lang="en-US" altLang="en-US" sz="1600">
                  <a:latin typeface="Arial" panose="020B0604020202020204" pitchFamily="34" charset="0"/>
                  <a:ea typeface="Arial Unicode MS" panose="020B0604020202020204" pitchFamily="34" charset="-128"/>
                  <a:cs typeface="Arial Unicode MS" panose="020B0604020202020204" pitchFamily="34" charset="-128"/>
                </a:rPr>
                <a:t>• single compartment</a:t>
              </a:r>
            </a:p>
            <a:p>
              <a:r>
                <a:rPr lang="en-US" altLang="en-US" sz="1600">
                  <a:latin typeface="Arial" panose="020B0604020202020204" pitchFamily="34" charset="0"/>
                  <a:ea typeface="Arial Unicode MS" panose="020B0604020202020204" pitchFamily="34" charset="-128"/>
                  <a:cs typeface="Arial Unicode MS" panose="020B0604020202020204" pitchFamily="34" charset="-128"/>
                </a:rPr>
                <a:t>   • multi-media</a:t>
              </a:r>
            </a:p>
          </p:txBody>
        </p:sp>
        <p:sp>
          <p:nvSpPr>
            <p:cNvPr id="82953" name="Text Box 9">
              <a:extLst>
                <a:ext uri="{FF2B5EF4-FFF2-40B4-BE49-F238E27FC236}">
                  <a16:creationId xmlns:a16="http://schemas.microsoft.com/office/drawing/2014/main" id="{F862123D-A336-3B61-4528-3B97D7E3E946}"/>
                </a:ext>
              </a:extLst>
            </p:cNvPr>
            <p:cNvSpPr txBox="1">
              <a:spLocks noChangeArrowheads="1"/>
            </p:cNvSpPr>
            <p:nvPr/>
          </p:nvSpPr>
          <p:spPr bwMode="auto">
            <a:xfrm>
              <a:off x="3408" y="2314"/>
              <a:ext cx="2000" cy="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i="1" u="sng">
                  <a:latin typeface="Arial" panose="020B0604020202020204" pitchFamily="34" charset="0"/>
                </a:rPr>
                <a:t>Environmental Impacts Models</a:t>
              </a:r>
            </a:p>
            <a:p>
              <a:r>
                <a:rPr lang="en-US" altLang="en-US" sz="1600">
                  <a:latin typeface="Arial" panose="020B0604020202020204" pitchFamily="34" charset="0"/>
                  <a:ea typeface="Arial Unicode MS" panose="020B0604020202020204" pitchFamily="34" charset="-128"/>
                  <a:cs typeface="Arial Unicode MS" panose="020B0604020202020204" pitchFamily="34" charset="-128"/>
                </a:rPr>
                <a:t>   • midpoint vs endpoint</a:t>
              </a:r>
            </a:p>
            <a:p>
              <a:r>
                <a:rPr lang="en-US" altLang="en-US" sz="1600">
                  <a:latin typeface="Arial" panose="020B0604020202020204" pitchFamily="34" charset="0"/>
                  <a:ea typeface="Arial Unicode MS" panose="020B0604020202020204" pitchFamily="34" charset="-128"/>
                  <a:cs typeface="Arial Unicode MS" panose="020B0604020202020204" pitchFamily="34" charset="-128"/>
                </a:rPr>
                <a:t>   • normalization</a:t>
              </a:r>
            </a:p>
            <a:p>
              <a:r>
                <a:rPr lang="en-US" altLang="en-US" sz="1600">
                  <a:latin typeface="Arial" panose="020B0604020202020204" pitchFamily="34" charset="0"/>
                  <a:ea typeface="Arial Unicode MS" panose="020B0604020202020204" pitchFamily="34" charset="-128"/>
                  <a:cs typeface="Arial Unicode MS" panose="020B0604020202020204" pitchFamily="34" charset="-128"/>
                </a:rPr>
                <a:t>   • valuation</a:t>
              </a:r>
            </a:p>
          </p:txBody>
        </p:sp>
        <p:sp>
          <p:nvSpPr>
            <p:cNvPr id="82954" name="Text Box 10">
              <a:extLst>
                <a:ext uri="{FF2B5EF4-FFF2-40B4-BE49-F238E27FC236}">
                  <a16:creationId xmlns:a16="http://schemas.microsoft.com/office/drawing/2014/main" id="{81E18E81-488B-887A-AAE4-ABBFD6E6843C}"/>
                </a:ext>
              </a:extLst>
            </p:cNvPr>
            <p:cNvSpPr txBox="1">
              <a:spLocks noChangeArrowheads="1"/>
            </p:cNvSpPr>
            <p:nvPr/>
          </p:nvSpPr>
          <p:spPr bwMode="auto">
            <a:xfrm>
              <a:off x="2736" y="3227"/>
              <a:ext cx="1333" cy="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i="1" u="sng">
                  <a:latin typeface="Arial" panose="020B0604020202020204" pitchFamily="34" charset="0"/>
                </a:rPr>
                <a:t>Process Integration</a:t>
              </a:r>
            </a:p>
            <a:p>
              <a:r>
                <a:rPr lang="en-US" altLang="en-US" sz="1600">
                  <a:latin typeface="Arial" panose="020B0604020202020204" pitchFamily="34" charset="0"/>
                </a:rPr>
                <a:t>   </a:t>
              </a:r>
              <a:r>
                <a:rPr lang="en-US" altLang="en-US" sz="1600">
                  <a:latin typeface="Arial" panose="020B0604020202020204" pitchFamily="34" charset="0"/>
                  <a:ea typeface="Arial Unicode MS" panose="020B0604020202020204" pitchFamily="34" charset="-128"/>
                  <a:cs typeface="Arial Unicode MS" panose="020B0604020202020204" pitchFamily="34" charset="-128"/>
                </a:rPr>
                <a:t>• </a:t>
              </a:r>
              <a:r>
                <a:rPr lang="en-US" altLang="en-US" sz="1600">
                  <a:latin typeface="Arial" panose="020B0604020202020204" pitchFamily="34" charset="0"/>
                </a:rPr>
                <a:t>mass integration</a:t>
              </a:r>
            </a:p>
            <a:p>
              <a:r>
                <a:rPr lang="en-US" altLang="en-US" sz="1600">
                  <a:latin typeface="Arial" panose="020B0604020202020204" pitchFamily="34" charset="0"/>
                </a:rPr>
                <a:t>   </a:t>
              </a:r>
              <a:r>
                <a:rPr lang="en-US" altLang="en-US" sz="1600">
                  <a:latin typeface="Arial" panose="020B0604020202020204" pitchFamily="34" charset="0"/>
                  <a:ea typeface="Arial Unicode MS" panose="020B0604020202020204" pitchFamily="34" charset="-128"/>
                  <a:cs typeface="Arial Unicode MS" panose="020B0604020202020204" pitchFamily="34" charset="-128"/>
                </a:rPr>
                <a:t>• </a:t>
              </a:r>
              <a:r>
                <a:rPr lang="en-US" altLang="en-US" sz="1600">
                  <a:latin typeface="Arial" panose="020B0604020202020204" pitchFamily="34" charset="0"/>
                </a:rPr>
                <a:t>heat integration</a:t>
              </a:r>
            </a:p>
          </p:txBody>
        </p:sp>
        <p:sp>
          <p:nvSpPr>
            <p:cNvPr id="82955" name="Text Box 11">
              <a:extLst>
                <a:ext uri="{FF2B5EF4-FFF2-40B4-BE49-F238E27FC236}">
                  <a16:creationId xmlns:a16="http://schemas.microsoft.com/office/drawing/2014/main" id="{0ACF903B-BD75-26C3-2F87-A13768E05555}"/>
                </a:ext>
              </a:extLst>
            </p:cNvPr>
            <p:cNvSpPr txBox="1">
              <a:spLocks noChangeArrowheads="1"/>
            </p:cNvSpPr>
            <p:nvPr/>
          </p:nvSpPr>
          <p:spPr bwMode="auto">
            <a:xfrm>
              <a:off x="1104" y="3082"/>
              <a:ext cx="1419" cy="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i="1" u="sng">
                  <a:latin typeface="Arial" panose="020B0604020202020204" pitchFamily="34" charset="0"/>
                </a:rPr>
                <a:t>Process Optimization</a:t>
              </a:r>
            </a:p>
            <a:p>
              <a:r>
                <a:rPr lang="en-US" altLang="en-US" sz="1600">
                  <a:latin typeface="Arial" panose="020B0604020202020204" pitchFamily="34" charset="0"/>
                </a:rPr>
                <a:t>   </a:t>
              </a:r>
              <a:r>
                <a:rPr lang="en-US" altLang="en-US" sz="1600">
                  <a:latin typeface="Arial" panose="020B0604020202020204" pitchFamily="34" charset="0"/>
                  <a:ea typeface="Arial Unicode MS" panose="020B0604020202020204" pitchFamily="34" charset="-128"/>
                  <a:cs typeface="Arial Unicode MS" panose="020B0604020202020204" pitchFamily="34" charset="-128"/>
                </a:rPr>
                <a:t>• </a:t>
              </a:r>
              <a:r>
                <a:rPr lang="en-US" altLang="en-US" sz="1600">
                  <a:latin typeface="Arial" panose="020B0604020202020204" pitchFamily="34" charset="0"/>
                </a:rPr>
                <a:t>multi-objective</a:t>
              </a:r>
            </a:p>
            <a:p>
              <a:r>
                <a:rPr lang="en-US" altLang="en-US" sz="1600">
                  <a:latin typeface="Arial" panose="020B0604020202020204" pitchFamily="34" charset="0"/>
                </a:rPr>
                <a:t>   </a:t>
              </a:r>
              <a:r>
                <a:rPr lang="en-US" altLang="en-US" sz="1600">
                  <a:latin typeface="Arial" panose="020B0604020202020204" pitchFamily="34" charset="0"/>
                  <a:ea typeface="Arial Unicode MS" panose="020B0604020202020204" pitchFamily="34" charset="-128"/>
                  <a:cs typeface="Arial Unicode MS" panose="020B0604020202020204" pitchFamily="34" charset="-128"/>
                </a:rPr>
                <a:t>• </a:t>
              </a:r>
              <a:r>
                <a:rPr lang="en-US" altLang="en-US" sz="1600">
                  <a:latin typeface="Arial" panose="020B0604020202020204" pitchFamily="34" charset="0"/>
                </a:rPr>
                <a:t>mixed integer</a:t>
              </a:r>
            </a:p>
            <a:p>
              <a:r>
                <a:rPr lang="en-US" altLang="en-US" sz="1600">
                  <a:latin typeface="Arial" panose="020B0604020202020204" pitchFamily="34" charset="0"/>
                </a:rPr>
                <a:t>   </a:t>
              </a:r>
              <a:r>
                <a:rPr lang="en-US" altLang="en-US" sz="1600">
                  <a:latin typeface="Arial" panose="020B0604020202020204" pitchFamily="34" charset="0"/>
                  <a:ea typeface="Arial Unicode MS" panose="020B0604020202020204" pitchFamily="34" charset="-128"/>
                  <a:cs typeface="Arial Unicode MS" panose="020B0604020202020204" pitchFamily="34" charset="-128"/>
                </a:rPr>
                <a:t>• non-linear</a:t>
              </a:r>
            </a:p>
          </p:txBody>
        </p:sp>
        <p:sp>
          <p:nvSpPr>
            <p:cNvPr id="82956" name="Line 12">
              <a:extLst>
                <a:ext uri="{FF2B5EF4-FFF2-40B4-BE49-F238E27FC236}">
                  <a16:creationId xmlns:a16="http://schemas.microsoft.com/office/drawing/2014/main" id="{3E25CA67-3295-2E6E-AC25-CEEA264DE72E}"/>
                </a:ext>
              </a:extLst>
            </p:cNvPr>
            <p:cNvSpPr>
              <a:spLocks noChangeShapeType="1"/>
            </p:cNvSpPr>
            <p:nvPr/>
          </p:nvSpPr>
          <p:spPr bwMode="auto">
            <a:xfrm>
              <a:off x="2352" y="1200"/>
              <a:ext cx="240" cy="72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957" name="Line 13">
              <a:extLst>
                <a:ext uri="{FF2B5EF4-FFF2-40B4-BE49-F238E27FC236}">
                  <a16:creationId xmlns:a16="http://schemas.microsoft.com/office/drawing/2014/main" id="{29AA1C79-8A1F-8E72-A47D-6C6B39412305}"/>
                </a:ext>
              </a:extLst>
            </p:cNvPr>
            <p:cNvSpPr>
              <a:spLocks noChangeShapeType="1"/>
            </p:cNvSpPr>
            <p:nvPr/>
          </p:nvSpPr>
          <p:spPr bwMode="auto">
            <a:xfrm>
              <a:off x="1392" y="1968"/>
              <a:ext cx="672" cy="192"/>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958" name="Line 14">
              <a:extLst>
                <a:ext uri="{FF2B5EF4-FFF2-40B4-BE49-F238E27FC236}">
                  <a16:creationId xmlns:a16="http://schemas.microsoft.com/office/drawing/2014/main" id="{0C218006-6C1D-1039-B3AD-A25BBCB8BB24}"/>
                </a:ext>
              </a:extLst>
            </p:cNvPr>
            <p:cNvSpPr>
              <a:spLocks noChangeShapeType="1"/>
            </p:cNvSpPr>
            <p:nvPr/>
          </p:nvSpPr>
          <p:spPr bwMode="auto">
            <a:xfrm flipV="1">
              <a:off x="2016" y="2544"/>
              <a:ext cx="384" cy="528"/>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959" name="Line 15">
              <a:extLst>
                <a:ext uri="{FF2B5EF4-FFF2-40B4-BE49-F238E27FC236}">
                  <a16:creationId xmlns:a16="http://schemas.microsoft.com/office/drawing/2014/main" id="{9358B6BC-5507-31E1-B6F6-FE63E6E14CA8}"/>
                </a:ext>
              </a:extLst>
            </p:cNvPr>
            <p:cNvSpPr>
              <a:spLocks noChangeShapeType="1"/>
            </p:cNvSpPr>
            <p:nvPr/>
          </p:nvSpPr>
          <p:spPr bwMode="auto">
            <a:xfrm flipH="1" flipV="1">
              <a:off x="2832" y="2592"/>
              <a:ext cx="144" cy="624"/>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960" name="Line 16">
              <a:extLst>
                <a:ext uri="{FF2B5EF4-FFF2-40B4-BE49-F238E27FC236}">
                  <a16:creationId xmlns:a16="http://schemas.microsoft.com/office/drawing/2014/main" id="{F5B92C7E-A97F-3A75-FA64-705D272EEBDD}"/>
                </a:ext>
              </a:extLst>
            </p:cNvPr>
            <p:cNvSpPr>
              <a:spLocks noChangeShapeType="1"/>
            </p:cNvSpPr>
            <p:nvPr/>
          </p:nvSpPr>
          <p:spPr bwMode="auto">
            <a:xfrm flipH="1" flipV="1">
              <a:off x="3120" y="2544"/>
              <a:ext cx="288" cy="48"/>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961" name="Line 17">
              <a:extLst>
                <a:ext uri="{FF2B5EF4-FFF2-40B4-BE49-F238E27FC236}">
                  <a16:creationId xmlns:a16="http://schemas.microsoft.com/office/drawing/2014/main" id="{68158C55-4708-AA69-0A85-406C8B57FFC8}"/>
                </a:ext>
              </a:extLst>
            </p:cNvPr>
            <p:cNvSpPr>
              <a:spLocks noChangeShapeType="1"/>
            </p:cNvSpPr>
            <p:nvPr/>
          </p:nvSpPr>
          <p:spPr bwMode="auto">
            <a:xfrm flipH="1">
              <a:off x="3072" y="1728"/>
              <a:ext cx="240" cy="24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962" name="Line 18">
              <a:extLst>
                <a:ext uri="{FF2B5EF4-FFF2-40B4-BE49-F238E27FC236}">
                  <a16:creationId xmlns:a16="http://schemas.microsoft.com/office/drawing/2014/main" id="{18D7C9E5-E16F-A4A8-C611-54BA72BD427C}"/>
                </a:ext>
              </a:extLst>
            </p:cNvPr>
            <p:cNvSpPr>
              <a:spLocks noChangeShapeType="1"/>
            </p:cNvSpPr>
            <p:nvPr/>
          </p:nvSpPr>
          <p:spPr bwMode="auto">
            <a:xfrm flipH="1">
              <a:off x="2832" y="1152"/>
              <a:ext cx="288" cy="768"/>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963" name="Text Box 19">
              <a:extLst>
                <a:ext uri="{FF2B5EF4-FFF2-40B4-BE49-F238E27FC236}">
                  <a16:creationId xmlns:a16="http://schemas.microsoft.com/office/drawing/2014/main" id="{49521B09-9D01-3BBF-64CF-791A17840C7A}"/>
                </a:ext>
              </a:extLst>
            </p:cNvPr>
            <p:cNvSpPr txBox="1">
              <a:spLocks noChangeArrowheads="1"/>
            </p:cNvSpPr>
            <p:nvPr/>
          </p:nvSpPr>
          <p:spPr bwMode="auto">
            <a:xfrm>
              <a:off x="240" y="2506"/>
              <a:ext cx="131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i="1" u="sng">
                  <a:latin typeface="Arial" panose="020B0604020202020204" pitchFamily="34" charset="0"/>
                </a:rPr>
                <a:t>Hierarchical Design</a:t>
              </a:r>
              <a:endParaRPr lang="en-US" altLang="en-US" sz="1600" i="1" u="sng">
                <a:latin typeface="Arial" panose="020B0604020202020204" pitchFamily="34" charset="0"/>
                <a:ea typeface="Arial Unicode MS" panose="020B0604020202020204" pitchFamily="34" charset="-128"/>
                <a:cs typeface="Arial Unicode MS" panose="020B0604020202020204" pitchFamily="34" charset="-128"/>
              </a:endParaRPr>
            </a:p>
          </p:txBody>
        </p:sp>
        <p:sp>
          <p:nvSpPr>
            <p:cNvPr id="82964" name="Line 20">
              <a:extLst>
                <a:ext uri="{FF2B5EF4-FFF2-40B4-BE49-F238E27FC236}">
                  <a16:creationId xmlns:a16="http://schemas.microsoft.com/office/drawing/2014/main" id="{3C8C592B-DB42-0884-65CE-817879ABFD50}"/>
                </a:ext>
              </a:extLst>
            </p:cNvPr>
            <p:cNvSpPr>
              <a:spLocks noChangeShapeType="1"/>
            </p:cNvSpPr>
            <p:nvPr/>
          </p:nvSpPr>
          <p:spPr bwMode="auto">
            <a:xfrm flipV="1">
              <a:off x="1584" y="2400"/>
              <a:ext cx="480" cy="144"/>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82946" name="Rectangle 2">
            <a:extLst>
              <a:ext uri="{FF2B5EF4-FFF2-40B4-BE49-F238E27FC236}">
                <a16:creationId xmlns:a16="http://schemas.microsoft.com/office/drawing/2014/main" id="{2F174538-0A43-E392-BA84-943A0C2BAEA0}"/>
              </a:ext>
            </a:extLst>
          </p:cNvPr>
          <p:cNvSpPr>
            <a:spLocks noGrp="1" noChangeArrowheads="1"/>
          </p:cNvSpPr>
          <p:nvPr>
            <p:ph type="title"/>
          </p:nvPr>
        </p:nvSpPr>
        <p:spPr>
          <a:xfrm>
            <a:off x="2133600" y="228600"/>
            <a:ext cx="7924800" cy="712788"/>
          </a:xfrm>
          <a:solidFill>
            <a:schemeClr val="bg1"/>
          </a:solidFill>
        </p:spPr>
        <p:txBody>
          <a:bodyPr>
            <a:normAutofit fontScale="90000"/>
          </a:bodyPr>
          <a:lstStyle/>
          <a:p>
            <a:r>
              <a:rPr lang="en-US" altLang="en-US"/>
              <a:t>Tools of Environmentally-Conscious Chemical Process Design and Analysis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5">
            <a:extLst>
              <a:ext uri="{FF2B5EF4-FFF2-40B4-BE49-F238E27FC236}">
                <a16:creationId xmlns:a16="http://schemas.microsoft.com/office/drawing/2014/main" id="{E753C156-59F8-47C3-1895-C629760072A3}"/>
              </a:ext>
            </a:extLst>
          </p:cNvPr>
          <p:cNvSpPr>
            <a:spLocks noGrp="1"/>
          </p:cNvSpPr>
          <p:nvPr>
            <p:ph type="sldNum" sz="quarter" idx="12"/>
          </p:nvPr>
        </p:nvSpPr>
        <p:spPr/>
        <p:txBody>
          <a:bodyPr/>
          <a:lstStyle/>
          <a:p>
            <a:fld id="{54C14D80-66DC-4D15-A1DF-AE6F142B9CD4}" type="slidenum">
              <a:rPr lang="en-US" altLang="en-US"/>
              <a:pPr/>
              <a:t>9</a:t>
            </a:fld>
            <a:endParaRPr lang="en-US" altLang="en-US"/>
          </a:p>
        </p:txBody>
      </p:sp>
      <p:sp>
        <p:nvSpPr>
          <p:cNvPr id="109570" name="Rectangle 2">
            <a:extLst>
              <a:ext uri="{FF2B5EF4-FFF2-40B4-BE49-F238E27FC236}">
                <a16:creationId xmlns:a16="http://schemas.microsoft.com/office/drawing/2014/main" id="{DE91FFDF-8B6A-9A57-44B4-9A639E5591AC}"/>
              </a:ext>
            </a:extLst>
          </p:cNvPr>
          <p:cNvSpPr>
            <a:spLocks noGrp="1" noChangeArrowheads="1"/>
          </p:cNvSpPr>
          <p:nvPr>
            <p:ph type="title"/>
          </p:nvPr>
        </p:nvSpPr>
        <p:spPr>
          <a:xfrm>
            <a:off x="2057400" y="533400"/>
            <a:ext cx="7772400" cy="457200"/>
          </a:xfrm>
        </p:spPr>
        <p:txBody>
          <a:bodyPr>
            <a:normAutofit fontScale="90000"/>
          </a:bodyPr>
          <a:lstStyle/>
          <a:p>
            <a:r>
              <a:rPr lang="en-US" altLang="en-US"/>
              <a:t>Principles of Green Engineering</a:t>
            </a:r>
          </a:p>
        </p:txBody>
      </p:sp>
      <p:sp>
        <p:nvSpPr>
          <p:cNvPr id="109571" name="Rectangle 3">
            <a:extLst>
              <a:ext uri="{FF2B5EF4-FFF2-40B4-BE49-F238E27FC236}">
                <a16:creationId xmlns:a16="http://schemas.microsoft.com/office/drawing/2014/main" id="{8FD5F155-A3BF-0207-1C39-D8FFC7C96213}"/>
              </a:ext>
            </a:extLst>
          </p:cNvPr>
          <p:cNvSpPr>
            <a:spLocks noGrp="1" noChangeArrowheads="1"/>
          </p:cNvSpPr>
          <p:nvPr>
            <p:ph type="body" idx="1"/>
          </p:nvPr>
        </p:nvSpPr>
        <p:spPr>
          <a:xfrm>
            <a:off x="2667000" y="1447800"/>
            <a:ext cx="8001000" cy="4800600"/>
          </a:xfrm>
          <a:noFill/>
          <a:ln/>
        </p:spPr>
        <p:txBody>
          <a:bodyPr>
            <a:normAutofit fontScale="92500" lnSpcReduction="10000"/>
          </a:bodyPr>
          <a:lstStyle/>
          <a:p>
            <a:pPr algn="ctr">
              <a:buFontTx/>
              <a:buNone/>
            </a:pPr>
            <a:r>
              <a:rPr lang="en-US" altLang="en-US" i="1"/>
              <a:t>The Sandestin Declaration on </a:t>
            </a:r>
          </a:p>
          <a:p>
            <a:pPr algn="ctr">
              <a:buFontTx/>
              <a:buNone/>
            </a:pPr>
            <a:r>
              <a:rPr lang="en-US" altLang="en-US" i="1"/>
              <a:t>Green Engineering Principles</a:t>
            </a:r>
          </a:p>
          <a:p>
            <a:pPr>
              <a:buFontTx/>
              <a:buNone/>
            </a:pPr>
            <a:endParaRPr lang="en-US" altLang="en-US"/>
          </a:p>
          <a:p>
            <a:pPr>
              <a:lnSpc>
                <a:spcPct val="110000"/>
              </a:lnSpc>
              <a:buFontTx/>
              <a:buNone/>
            </a:pPr>
            <a:r>
              <a:rPr lang="en-US" altLang="en-US">
                <a:cs typeface="Times New Roman" panose="02020603050405020304" pitchFamily="18" charset="0"/>
              </a:rPr>
              <a:t>    Green Engineering transforms existing engineering disciplines and practices to those that lead to sustainability.  Green Engineering incorporates development and implementation of products, processes, and systems that meet technical and cost objectives while protecting human health and welfare and elevates the protection of the biosphere as a criterion in engineering solutions.</a:t>
            </a:r>
            <a:r>
              <a:rPr lang="en-US" altLang="en-US"/>
              <a:t> </a:t>
            </a:r>
          </a:p>
        </p:txBody>
      </p:sp>
      <p:sp>
        <p:nvSpPr>
          <p:cNvPr id="109572" name="Text Box 4">
            <a:extLst>
              <a:ext uri="{FF2B5EF4-FFF2-40B4-BE49-F238E27FC236}">
                <a16:creationId xmlns:a16="http://schemas.microsoft.com/office/drawing/2014/main" id="{151EEEEB-950E-AFA2-892A-F54F8364901F}"/>
              </a:ext>
            </a:extLst>
          </p:cNvPr>
          <p:cNvSpPr txBox="1">
            <a:spLocks noChangeArrowheads="1"/>
          </p:cNvSpPr>
          <p:nvPr/>
        </p:nvSpPr>
        <p:spPr bwMode="auto">
          <a:xfrm>
            <a:off x="3810000" y="6172200"/>
            <a:ext cx="5943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1400" i="1">
                <a:latin typeface="Arial" panose="020B0604020202020204" pitchFamily="34" charset="0"/>
              </a:rPr>
              <a:t>Green Engineering: Defining the Principles, Engineering Conferences International, Sandestin, FL, USA, May 17-22, 2003. </a:t>
            </a:r>
            <a:endParaRPr lang="en-US" altLang="en-US" sz="1400" i="1"/>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Tasks for the Olympiad 2023</Template>
  <TotalTime>1036</TotalTime>
  <Words>2873</Words>
  <Application>Microsoft Office PowerPoint</Application>
  <PresentationFormat>Широкоэкранный</PresentationFormat>
  <Paragraphs>314</Paragraphs>
  <Slides>19</Slides>
  <Notes>18</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19</vt:i4>
      </vt:variant>
    </vt:vector>
  </HeadingPairs>
  <TitlesOfParts>
    <vt:vector size="24" baseType="lpstr">
      <vt:lpstr>Arial Unicode MS</vt:lpstr>
      <vt:lpstr>Arial</vt:lpstr>
      <vt:lpstr>Calibri</vt:lpstr>
      <vt:lpstr>Calibri Light</vt:lpstr>
      <vt:lpstr>Тема Office</vt:lpstr>
      <vt:lpstr>The concept of Green chemical engineering</vt:lpstr>
      <vt:lpstr>Presentation Outline</vt:lpstr>
      <vt:lpstr>What is Green Engineering?</vt:lpstr>
      <vt:lpstr>Energy Use:  U.S. Industry</vt:lpstr>
      <vt:lpstr>Pollution Prevention (P2) vs. Pollution Control (PC)</vt:lpstr>
      <vt:lpstr>Examples of Green Engineering</vt:lpstr>
      <vt:lpstr>Environmentally-Conscious Design</vt:lpstr>
      <vt:lpstr>Tools of Environmentally-Conscious Chemical Process Design and Analysis</vt:lpstr>
      <vt:lpstr>Principles of Green Engineering</vt:lpstr>
      <vt:lpstr>Principles of Green Engineering</vt:lpstr>
      <vt:lpstr>Definition of Inherent Safety (IS)</vt:lpstr>
      <vt:lpstr>IS Concepts</vt:lpstr>
      <vt:lpstr>IS Concepts (cont.)</vt:lpstr>
      <vt:lpstr>Comparison between IS and (GE)</vt:lpstr>
      <vt:lpstr>Similarities between (GE) and (IS)</vt:lpstr>
      <vt:lpstr>Differences between GE &amp; IS</vt:lpstr>
      <vt:lpstr>Presentation Outline</vt:lpstr>
      <vt:lpstr>Scope of environmental impacts</vt:lpstr>
      <vt:lpstr>Tools of Environmentally-Conscious Chemical Process Design and Analysis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Jdfv dn    mdv</dc:title>
  <dc:creator>Csavdari Alexandra</dc:creator>
  <cp:lastModifiedBy>Olzhas Kaupbay</cp:lastModifiedBy>
  <cp:revision>95</cp:revision>
  <dcterms:created xsi:type="dcterms:W3CDTF">2019-08-21T09:38:45Z</dcterms:created>
  <dcterms:modified xsi:type="dcterms:W3CDTF">2023-11-08T10:40:33Z</dcterms:modified>
</cp:coreProperties>
</file>